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30"/>
  </p:notesMasterIdLst>
  <p:handoutMasterIdLst>
    <p:handoutMasterId r:id="rId31"/>
  </p:handoutMasterIdLst>
  <p:sldIdLst>
    <p:sldId id="256" r:id="rId2"/>
    <p:sldId id="264" r:id="rId3"/>
    <p:sldId id="337" r:id="rId4"/>
    <p:sldId id="304" r:id="rId5"/>
    <p:sldId id="348" r:id="rId6"/>
    <p:sldId id="319" r:id="rId7"/>
    <p:sldId id="320" r:id="rId8"/>
    <p:sldId id="307" r:id="rId9"/>
    <p:sldId id="323" r:id="rId10"/>
    <p:sldId id="349" r:id="rId11"/>
    <p:sldId id="270" r:id="rId12"/>
    <p:sldId id="274" r:id="rId13"/>
    <p:sldId id="268" r:id="rId14"/>
    <p:sldId id="278" r:id="rId15"/>
    <p:sldId id="283" r:id="rId16"/>
    <p:sldId id="287" r:id="rId17"/>
    <p:sldId id="351" r:id="rId18"/>
    <p:sldId id="335" r:id="rId19"/>
    <p:sldId id="273" r:id="rId20"/>
    <p:sldId id="336" r:id="rId21"/>
    <p:sldId id="347" r:id="rId22"/>
    <p:sldId id="271" r:id="rId23"/>
    <p:sldId id="353" r:id="rId24"/>
    <p:sldId id="306" r:id="rId25"/>
    <p:sldId id="276" r:id="rId26"/>
    <p:sldId id="354" r:id="rId27"/>
    <p:sldId id="341" r:id="rId28"/>
    <p:sldId id="26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FF3"/>
    <a:srgbClr val="FB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1"/>
    <p:restoredTop sz="55633"/>
  </p:normalViewPr>
  <p:slideViewPr>
    <p:cSldViewPr snapToGrid="0" snapToObjects="1">
      <p:cViewPr>
        <p:scale>
          <a:sx n="80" d="100"/>
          <a:sy n="80" d="100"/>
        </p:scale>
        <p:origin x="320" y="72"/>
      </p:cViewPr>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0E62B3-695A-D348-9BB9-B2DA6757F9E7}" type="datetimeFigureOut">
              <a:rPr lang="es-ES_tradnl" smtClean="0"/>
              <a:t>22/11/21</a:t>
            </a:fld>
            <a:endParaRPr lang="es-ES_tradnl"/>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B3B1D1-47D6-7F44-B3D9-1A245FF118F3}" type="slidenum">
              <a:rPr lang="es-ES_tradnl" smtClean="0"/>
              <a:t>‹#›</a:t>
            </a:fld>
            <a:endParaRPr lang="es-ES_tradnl"/>
          </a:p>
        </p:txBody>
      </p:sp>
    </p:spTree>
    <p:extLst>
      <p:ext uri="{BB962C8B-B14F-4D97-AF65-F5344CB8AC3E}">
        <p14:creationId xmlns:p14="http://schemas.microsoft.com/office/powerpoint/2010/main" val="134048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4500C-5EC3-8F46-96E0-9F71D8AD34EB}" type="datetimeFigureOut">
              <a:rPr lang="fr-CH" smtClean="0"/>
              <a:t>22.11.21</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2B405-104C-B249-A34D-B88CCF38B09B}" type="slidenum">
              <a:rPr lang="fr-CH" smtClean="0"/>
              <a:t>‹#›</a:t>
            </a:fld>
            <a:endParaRPr lang="fr-CH"/>
          </a:p>
        </p:txBody>
      </p:sp>
    </p:spTree>
    <p:extLst>
      <p:ext uri="{BB962C8B-B14F-4D97-AF65-F5344CB8AC3E}">
        <p14:creationId xmlns:p14="http://schemas.microsoft.com/office/powerpoint/2010/main" val="3633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7030A0"/>
              </a:solidFill>
            </a:endParaRPr>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a:t>
            </a:fld>
            <a:endParaRPr lang="fr-CH"/>
          </a:p>
        </p:txBody>
      </p:sp>
    </p:spTree>
    <p:extLst>
      <p:ext uri="{BB962C8B-B14F-4D97-AF65-F5344CB8AC3E}">
        <p14:creationId xmlns:p14="http://schemas.microsoft.com/office/powerpoint/2010/main" val="159261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10</a:t>
            </a:fld>
            <a:endParaRPr lang="fr-CH"/>
          </a:p>
        </p:txBody>
      </p:sp>
    </p:spTree>
    <p:extLst>
      <p:ext uri="{BB962C8B-B14F-4D97-AF65-F5344CB8AC3E}">
        <p14:creationId xmlns:p14="http://schemas.microsoft.com/office/powerpoint/2010/main" val="204595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11</a:t>
            </a:fld>
            <a:endParaRPr lang="fr-CH"/>
          </a:p>
        </p:txBody>
      </p:sp>
    </p:spTree>
    <p:extLst>
      <p:ext uri="{BB962C8B-B14F-4D97-AF65-F5344CB8AC3E}">
        <p14:creationId xmlns:p14="http://schemas.microsoft.com/office/powerpoint/2010/main" val="140546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12</a:t>
            </a:fld>
            <a:endParaRPr lang="fr-CH"/>
          </a:p>
        </p:txBody>
      </p:sp>
    </p:spTree>
    <p:extLst>
      <p:ext uri="{BB962C8B-B14F-4D97-AF65-F5344CB8AC3E}">
        <p14:creationId xmlns:p14="http://schemas.microsoft.com/office/powerpoint/2010/main" val="194736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13</a:t>
            </a:fld>
            <a:endParaRPr lang="fr-CH"/>
          </a:p>
        </p:txBody>
      </p:sp>
    </p:spTree>
    <p:extLst>
      <p:ext uri="{BB962C8B-B14F-4D97-AF65-F5344CB8AC3E}">
        <p14:creationId xmlns:p14="http://schemas.microsoft.com/office/powerpoint/2010/main" val="97057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14</a:t>
            </a:fld>
            <a:endParaRPr lang="fr-CH"/>
          </a:p>
        </p:txBody>
      </p:sp>
    </p:spTree>
    <p:extLst>
      <p:ext uri="{BB962C8B-B14F-4D97-AF65-F5344CB8AC3E}">
        <p14:creationId xmlns:p14="http://schemas.microsoft.com/office/powerpoint/2010/main" val="189792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solidFill>
                  <a:srgbClr val="7030A0"/>
                </a:solidFill>
                <a:latin typeface=""/>
              </a:rPr>
              <a:t>Pensar para hablar o hablar para pensar ?</a:t>
            </a:r>
            <a:endParaRPr lang="es-ES_tradnl" dirty="0" smtClean="0">
              <a:solidFill>
                <a:srgbClr val="7030A0"/>
              </a:solidFill>
            </a:endParaRPr>
          </a:p>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15</a:t>
            </a:fld>
            <a:endParaRPr lang="fr-CH"/>
          </a:p>
        </p:txBody>
      </p:sp>
    </p:spTree>
    <p:extLst>
      <p:ext uri="{BB962C8B-B14F-4D97-AF65-F5344CB8AC3E}">
        <p14:creationId xmlns:p14="http://schemas.microsoft.com/office/powerpoint/2010/main" val="14708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16</a:t>
            </a:fld>
            <a:endParaRPr lang="fr-CH"/>
          </a:p>
        </p:txBody>
      </p:sp>
    </p:spTree>
    <p:extLst>
      <p:ext uri="{BB962C8B-B14F-4D97-AF65-F5344CB8AC3E}">
        <p14:creationId xmlns:p14="http://schemas.microsoft.com/office/powerpoint/2010/main" val="32900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17</a:t>
            </a:fld>
            <a:endParaRPr lang="fr-CH"/>
          </a:p>
        </p:txBody>
      </p:sp>
    </p:spTree>
    <p:extLst>
      <p:ext uri="{BB962C8B-B14F-4D97-AF65-F5344CB8AC3E}">
        <p14:creationId xmlns:p14="http://schemas.microsoft.com/office/powerpoint/2010/main" val="158770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18</a:t>
            </a:fld>
            <a:endParaRPr lang="fr-CH"/>
          </a:p>
        </p:txBody>
      </p:sp>
    </p:spTree>
    <p:extLst>
      <p:ext uri="{BB962C8B-B14F-4D97-AF65-F5344CB8AC3E}">
        <p14:creationId xmlns:p14="http://schemas.microsoft.com/office/powerpoint/2010/main" val="72179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19</a:t>
            </a:fld>
            <a:endParaRPr lang="fr-CH"/>
          </a:p>
        </p:txBody>
      </p:sp>
    </p:spTree>
    <p:extLst>
      <p:ext uri="{BB962C8B-B14F-4D97-AF65-F5344CB8AC3E}">
        <p14:creationId xmlns:p14="http://schemas.microsoft.com/office/powerpoint/2010/main" val="92685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a:t>
            </a:fld>
            <a:endParaRPr lang="fr-CH"/>
          </a:p>
        </p:txBody>
      </p:sp>
    </p:spTree>
    <p:extLst>
      <p:ext uri="{BB962C8B-B14F-4D97-AF65-F5344CB8AC3E}">
        <p14:creationId xmlns:p14="http://schemas.microsoft.com/office/powerpoint/2010/main" val="80712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20</a:t>
            </a:fld>
            <a:endParaRPr lang="fr-CH"/>
          </a:p>
        </p:txBody>
      </p:sp>
    </p:spTree>
    <p:extLst>
      <p:ext uri="{BB962C8B-B14F-4D97-AF65-F5344CB8AC3E}">
        <p14:creationId xmlns:p14="http://schemas.microsoft.com/office/powerpoint/2010/main" val="187168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21</a:t>
            </a:fld>
            <a:endParaRPr lang="fr-CH"/>
          </a:p>
        </p:txBody>
      </p:sp>
    </p:spTree>
    <p:extLst>
      <p:ext uri="{BB962C8B-B14F-4D97-AF65-F5344CB8AC3E}">
        <p14:creationId xmlns:p14="http://schemas.microsoft.com/office/powerpoint/2010/main" val="474015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22</a:t>
            </a:fld>
            <a:endParaRPr lang="fr-CH"/>
          </a:p>
        </p:txBody>
      </p:sp>
    </p:spTree>
    <p:extLst>
      <p:ext uri="{BB962C8B-B14F-4D97-AF65-F5344CB8AC3E}">
        <p14:creationId xmlns:p14="http://schemas.microsoft.com/office/powerpoint/2010/main" val="65684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23</a:t>
            </a:fld>
            <a:endParaRPr lang="fr-CH"/>
          </a:p>
        </p:txBody>
      </p:sp>
    </p:spTree>
    <p:extLst>
      <p:ext uri="{BB962C8B-B14F-4D97-AF65-F5344CB8AC3E}">
        <p14:creationId xmlns:p14="http://schemas.microsoft.com/office/powerpoint/2010/main" val="679786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24</a:t>
            </a:fld>
            <a:endParaRPr lang="fr-CH"/>
          </a:p>
        </p:txBody>
      </p:sp>
    </p:spTree>
    <p:extLst>
      <p:ext uri="{BB962C8B-B14F-4D97-AF65-F5344CB8AC3E}">
        <p14:creationId xmlns:p14="http://schemas.microsoft.com/office/powerpoint/2010/main" val="1291780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_tradnl" dirty="0" smtClean="0"/>
              <a:t>In </a:t>
            </a:r>
            <a:r>
              <a:rPr lang="es-ES_tradnl" dirty="0" err="1" smtClean="0"/>
              <a:t>situations</a:t>
            </a:r>
            <a:r>
              <a:rPr lang="es-ES_tradnl" dirty="0" smtClean="0"/>
              <a:t> of trauma, </a:t>
            </a:r>
            <a:r>
              <a:rPr lang="es-ES_tradnl" dirty="0" err="1" smtClean="0"/>
              <a:t>discourse</a:t>
            </a:r>
            <a:r>
              <a:rPr lang="es-ES_tradnl" dirty="0" smtClean="0"/>
              <a:t> </a:t>
            </a:r>
            <a:r>
              <a:rPr lang="es-ES_tradnl" dirty="0" err="1" smtClean="0"/>
              <a:t>tends</a:t>
            </a:r>
            <a:r>
              <a:rPr lang="es-ES_tradnl" dirty="0" smtClean="0"/>
              <a:t> </a:t>
            </a:r>
            <a:r>
              <a:rPr lang="es-ES_tradnl" dirty="0" err="1" smtClean="0"/>
              <a:t>toward</a:t>
            </a:r>
            <a:r>
              <a:rPr lang="es-ES_tradnl" dirty="0" smtClean="0"/>
              <a:t> monologue </a:t>
            </a:r>
            <a:r>
              <a:rPr lang="es-ES_tradnl" dirty="0" err="1" smtClean="0"/>
              <a:t>among</a:t>
            </a:r>
            <a:r>
              <a:rPr lang="es-ES_tradnl" dirty="0" smtClean="0"/>
              <a:t> </a:t>
            </a:r>
            <a:r>
              <a:rPr lang="es-ES_tradnl" dirty="0" err="1" smtClean="0"/>
              <a:t>members</a:t>
            </a:r>
            <a:r>
              <a:rPr lang="es-ES_tradnl" dirty="0" smtClean="0"/>
              <a:t> of a </a:t>
            </a:r>
            <a:r>
              <a:rPr lang="es-ES_tradnl" dirty="0" err="1" smtClean="0"/>
              <a:t>network</a:t>
            </a:r>
            <a:r>
              <a:rPr lang="es-ES_tradnl" dirty="0" smtClean="0"/>
              <a:t> </a:t>
            </a:r>
            <a:r>
              <a:rPr lang="es-ES_tradnl" dirty="0" err="1" smtClean="0"/>
              <a:t>affected</a:t>
            </a:r>
            <a:r>
              <a:rPr lang="es-ES_tradnl" dirty="0" smtClean="0"/>
              <a:t> </a:t>
            </a:r>
            <a:r>
              <a:rPr lang="es-ES_tradnl" dirty="0" err="1" smtClean="0"/>
              <a:t>by</a:t>
            </a:r>
            <a:r>
              <a:rPr lang="es-ES_tradnl" dirty="0" smtClean="0"/>
              <a:t> </a:t>
            </a:r>
            <a:r>
              <a:rPr lang="es-ES_tradnl" dirty="0" err="1" smtClean="0"/>
              <a:t>the</a:t>
            </a:r>
            <a:r>
              <a:rPr lang="es-ES_tradnl" dirty="0" smtClean="0"/>
              <a:t> extreme </a:t>
            </a:r>
            <a:r>
              <a:rPr lang="es-ES_tradnl" dirty="0" err="1" smtClean="0"/>
              <a:t>situation</a:t>
            </a:r>
            <a:r>
              <a:rPr lang="es-ES_tradnl" dirty="0" smtClean="0"/>
              <a:t>. At times, </a:t>
            </a:r>
            <a:r>
              <a:rPr lang="es-ES_tradnl" dirty="0" err="1" smtClean="0"/>
              <a:t>dominant</a:t>
            </a:r>
            <a:r>
              <a:rPr lang="es-ES_tradnl" dirty="0" smtClean="0"/>
              <a:t> </a:t>
            </a:r>
            <a:r>
              <a:rPr lang="es-ES_tradnl" dirty="0" err="1" smtClean="0"/>
              <a:t>members</a:t>
            </a:r>
            <a:r>
              <a:rPr lang="es-ES_tradnl" dirty="0" smtClean="0"/>
              <a:t> of </a:t>
            </a:r>
            <a:r>
              <a:rPr lang="es-ES_tradnl" dirty="0" err="1" smtClean="0"/>
              <a:t>the</a:t>
            </a:r>
            <a:r>
              <a:rPr lang="es-ES_tradnl" dirty="0" smtClean="0"/>
              <a:t> </a:t>
            </a:r>
            <a:r>
              <a:rPr lang="es-ES_tradnl" dirty="0" err="1" smtClean="0"/>
              <a:t>network</a:t>
            </a:r>
            <a:r>
              <a:rPr lang="es-ES_tradnl" dirty="0" smtClean="0"/>
              <a:t> </a:t>
            </a:r>
            <a:r>
              <a:rPr lang="es-ES_tradnl" dirty="0" err="1" smtClean="0"/>
              <a:t>may</a:t>
            </a:r>
            <a:r>
              <a:rPr lang="es-ES_tradnl" dirty="0" smtClean="0"/>
              <a:t> </a:t>
            </a:r>
            <a:r>
              <a:rPr lang="es-ES_tradnl" dirty="0" err="1" smtClean="0"/>
              <a:t>impose</a:t>
            </a:r>
            <a:r>
              <a:rPr lang="es-ES_tradnl" dirty="0" smtClean="0"/>
              <a:t> </a:t>
            </a:r>
            <a:r>
              <a:rPr lang="es-ES_tradnl" dirty="0" err="1" smtClean="0"/>
              <a:t>their</a:t>
            </a:r>
            <a:r>
              <a:rPr lang="es-ES_tradnl" dirty="0" smtClean="0"/>
              <a:t> single-</a:t>
            </a:r>
            <a:r>
              <a:rPr lang="es-ES_tradnl" dirty="0" err="1" smtClean="0"/>
              <a:t>minded</a:t>
            </a:r>
            <a:r>
              <a:rPr lang="es-ES_tradnl" dirty="0" smtClean="0"/>
              <a:t> </a:t>
            </a:r>
            <a:r>
              <a:rPr lang="es-ES_tradnl" dirty="0" err="1" smtClean="0"/>
              <a:t>view</a:t>
            </a:r>
            <a:r>
              <a:rPr lang="es-ES_tradnl" dirty="0" smtClean="0"/>
              <a:t> of </a:t>
            </a:r>
            <a:r>
              <a:rPr lang="es-ES_tradnl" dirty="0" err="1" smtClean="0"/>
              <a:t>the</a:t>
            </a:r>
            <a:r>
              <a:rPr lang="es-ES_tradnl" dirty="0" smtClean="0"/>
              <a:t> </a:t>
            </a:r>
            <a:r>
              <a:rPr lang="es-ES_tradnl" dirty="0" err="1" smtClean="0"/>
              <a:t>situation</a:t>
            </a:r>
            <a:r>
              <a:rPr lang="es-ES_tradnl" dirty="0" smtClean="0"/>
              <a:t> </a:t>
            </a:r>
            <a:r>
              <a:rPr lang="es-ES_tradnl" dirty="0" err="1" smtClean="0"/>
              <a:t>onto</a:t>
            </a:r>
            <a:r>
              <a:rPr lang="es-ES_tradnl" dirty="0" smtClean="0"/>
              <a:t> </a:t>
            </a:r>
            <a:r>
              <a:rPr lang="es-ES_tradnl" dirty="0" err="1" smtClean="0"/>
              <a:t>the</a:t>
            </a:r>
            <a:r>
              <a:rPr lang="es-ES_tradnl" dirty="0" smtClean="0"/>
              <a:t> </a:t>
            </a:r>
            <a:r>
              <a:rPr lang="es-ES_tradnl" dirty="0" err="1" smtClean="0"/>
              <a:t>others</a:t>
            </a:r>
            <a:r>
              <a:rPr lang="es-ES_tradnl" dirty="0" smtClean="0"/>
              <a:t>. More </a:t>
            </a:r>
            <a:r>
              <a:rPr lang="es-ES_tradnl" dirty="0" err="1" smtClean="0"/>
              <a:t>often</a:t>
            </a:r>
            <a:r>
              <a:rPr lang="es-ES_tradnl" dirty="0" smtClean="0"/>
              <a:t>, </a:t>
            </a:r>
            <a:r>
              <a:rPr lang="es-ES_tradnl" dirty="0" err="1" smtClean="0"/>
              <a:t>several</a:t>
            </a:r>
            <a:r>
              <a:rPr lang="es-ES_tradnl" dirty="0" smtClean="0"/>
              <a:t> </a:t>
            </a:r>
            <a:r>
              <a:rPr lang="es-ES_tradnl" dirty="0" err="1" smtClean="0"/>
              <a:t>competing</a:t>
            </a:r>
            <a:r>
              <a:rPr lang="es-ES_tradnl" dirty="0" smtClean="0"/>
              <a:t> </a:t>
            </a:r>
            <a:r>
              <a:rPr lang="es-ES_tradnl" dirty="0" err="1" smtClean="0"/>
              <a:t>views</a:t>
            </a:r>
            <a:r>
              <a:rPr lang="es-ES_tradnl" dirty="0" smtClean="0"/>
              <a:t> </a:t>
            </a:r>
            <a:r>
              <a:rPr lang="es-ES_tradnl" dirty="0" err="1" smtClean="0"/>
              <a:t>struggle</a:t>
            </a:r>
            <a:r>
              <a:rPr lang="es-ES_tradnl" dirty="0" smtClean="0"/>
              <a:t> to </a:t>
            </a:r>
            <a:r>
              <a:rPr lang="es-ES_tradnl" dirty="0" err="1" smtClean="0"/>
              <a:t>dominate</a:t>
            </a:r>
            <a:r>
              <a:rPr lang="es-ES_tradnl" dirty="0" smtClean="0"/>
              <a:t> </a:t>
            </a:r>
            <a:r>
              <a:rPr lang="es-ES_tradnl" dirty="0" err="1" smtClean="0"/>
              <a:t>the</a:t>
            </a:r>
            <a:r>
              <a:rPr lang="es-ES_tradnl" dirty="0" smtClean="0"/>
              <a:t> </a:t>
            </a:r>
            <a:r>
              <a:rPr lang="es-ES_tradnl" dirty="0" err="1" smtClean="0"/>
              <a:t>situation</a:t>
            </a:r>
            <a:r>
              <a:rPr lang="es-ES_tradnl" dirty="0" smtClean="0"/>
              <a:t>. </a:t>
            </a:r>
            <a:r>
              <a:rPr lang="es-ES_tradnl" dirty="0" err="1" smtClean="0"/>
              <a:t>Although</a:t>
            </a:r>
            <a:r>
              <a:rPr lang="es-ES_tradnl" dirty="0" smtClean="0"/>
              <a:t> </a:t>
            </a:r>
            <a:r>
              <a:rPr lang="es-ES_tradnl" dirty="0" err="1" smtClean="0"/>
              <a:t>some</a:t>
            </a:r>
            <a:r>
              <a:rPr lang="es-ES_tradnl" dirty="0" smtClean="0"/>
              <a:t> individual </a:t>
            </a:r>
            <a:r>
              <a:rPr lang="es-ES_tradnl" dirty="0" err="1" smtClean="0"/>
              <a:t>dialogical</a:t>
            </a:r>
            <a:r>
              <a:rPr lang="es-ES_tradnl" dirty="0" smtClean="0"/>
              <a:t> </a:t>
            </a:r>
            <a:r>
              <a:rPr lang="es-ES_tradnl" dirty="0" err="1" smtClean="0"/>
              <a:t>utterances</a:t>
            </a:r>
            <a:r>
              <a:rPr lang="es-ES_tradnl" dirty="0" smtClean="0"/>
              <a:t> </a:t>
            </a:r>
            <a:r>
              <a:rPr lang="es-ES_tradnl" dirty="0" err="1" smtClean="0"/>
              <a:t>may</a:t>
            </a:r>
            <a:r>
              <a:rPr lang="es-ES_tradnl" dirty="0" smtClean="0"/>
              <a:t> emerge, </a:t>
            </a:r>
            <a:r>
              <a:rPr lang="es-ES_tradnl" dirty="0" err="1" smtClean="0"/>
              <a:t>these</a:t>
            </a:r>
            <a:r>
              <a:rPr lang="es-ES_tradnl" dirty="0" smtClean="0"/>
              <a:t> do </a:t>
            </a:r>
            <a:r>
              <a:rPr lang="es-ES_tradnl" dirty="0" err="1" smtClean="0"/>
              <a:t>not</a:t>
            </a:r>
            <a:r>
              <a:rPr lang="es-ES_tradnl" dirty="0" smtClean="0"/>
              <a:t> </a:t>
            </a:r>
            <a:r>
              <a:rPr lang="es-ES_tradnl" dirty="0" err="1" smtClean="0"/>
              <a:t>become</a:t>
            </a:r>
            <a:r>
              <a:rPr lang="es-ES_tradnl" dirty="0" smtClean="0"/>
              <a:t> </a:t>
            </a:r>
            <a:r>
              <a:rPr lang="es-ES_tradnl" dirty="0" err="1" smtClean="0"/>
              <a:t>the</a:t>
            </a:r>
            <a:r>
              <a:rPr lang="es-ES_tradnl" dirty="0" smtClean="0"/>
              <a:t> </a:t>
            </a:r>
            <a:r>
              <a:rPr lang="es-ES_tradnl" dirty="0" err="1" smtClean="0"/>
              <a:t>main</a:t>
            </a:r>
            <a:r>
              <a:rPr lang="es-ES_tradnl" dirty="0" smtClean="0"/>
              <a:t> </a:t>
            </a:r>
            <a:r>
              <a:rPr lang="es-ES_tradnl" dirty="0" err="1" smtClean="0"/>
              <a:t>form</a:t>
            </a:r>
            <a:r>
              <a:rPr lang="es-ES_tradnl" dirty="0" smtClean="0"/>
              <a:t> of </a:t>
            </a:r>
            <a:r>
              <a:rPr lang="es-ES_tradnl" dirty="0" err="1" smtClean="0"/>
              <a:t>conversation</a:t>
            </a:r>
            <a:r>
              <a:rPr lang="es-ES_tradnl" dirty="0" smtClean="0"/>
              <a:t>. No </a:t>
            </a:r>
            <a:r>
              <a:rPr lang="es-ES_tradnl" dirty="0" err="1" smtClean="0"/>
              <a:t>one</a:t>
            </a:r>
            <a:r>
              <a:rPr lang="es-ES_tradnl" dirty="0" smtClean="0"/>
              <a:t> </a:t>
            </a:r>
            <a:r>
              <a:rPr lang="es-ES_tradnl" dirty="0" err="1" smtClean="0"/>
              <a:t>is</a:t>
            </a:r>
            <a:r>
              <a:rPr lang="es-ES_tradnl" dirty="0" smtClean="0"/>
              <a:t> </a:t>
            </a:r>
            <a:r>
              <a:rPr lang="es-ES_tradnl" dirty="0" err="1" smtClean="0"/>
              <a:t>truly</a:t>
            </a:r>
            <a:r>
              <a:rPr lang="es-ES_tradnl" dirty="0" smtClean="0"/>
              <a:t> </a:t>
            </a:r>
            <a:r>
              <a:rPr lang="es-ES_tradnl" dirty="0" err="1" smtClean="0"/>
              <a:t>responding</a:t>
            </a:r>
            <a:r>
              <a:rPr lang="es-ES_tradnl" dirty="0" smtClean="0"/>
              <a:t> </a:t>
            </a:r>
            <a:r>
              <a:rPr lang="es-ES_tradnl" dirty="0" err="1" smtClean="0"/>
              <a:t>or</a:t>
            </a:r>
            <a:r>
              <a:rPr lang="es-ES_tradnl" dirty="0" smtClean="0"/>
              <a:t> </a:t>
            </a:r>
            <a:r>
              <a:rPr lang="es-ES_tradnl" dirty="0" err="1" smtClean="0"/>
              <a:t>listening</a:t>
            </a:r>
            <a:r>
              <a:rPr lang="es-ES_tradnl" dirty="0" smtClean="0"/>
              <a:t> to </a:t>
            </a:r>
            <a:r>
              <a:rPr lang="es-ES_tradnl" dirty="0" err="1" smtClean="0"/>
              <a:t>the</a:t>
            </a:r>
            <a:r>
              <a:rPr lang="es-ES_tradnl" dirty="0" smtClean="0"/>
              <a:t> </a:t>
            </a:r>
            <a:r>
              <a:rPr lang="es-ES_tradnl" dirty="0" err="1" smtClean="0"/>
              <a:t>others</a:t>
            </a:r>
            <a:r>
              <a:rPr lang="es-ES_tradnl" dirty="0" smtClean="0"/>
              <a:t> </a:t>
            </a:r>
            <a:r>
              <a:rPr lang="es-ES_tradnl" dirty="0" err="1" smtClean="0"/>
              <a:t>because</a:t>
            </a:r>
            <a:r>
              <a:rPr lang="es-ES_tradnl" dirty="0" smtClean="0"/>
              <a:t> </a:t>
            </a:r>
            <a:r>
              <a:rPr lang="es-ES_tradnl" dirty="0" err="1" smtClean="0"/>
              <a:t>each</a:t>
            </a:r>
            <a:r>
              <a:rPr lang="es-ES_tradnl" dirty="0" smtClean="0"/>
              <a:t> </a:t>
            </a:r>
            <a:r>
              <a:rPr lang="es-ES_tradnl" dirty="0" err="1" smtClean="0"/>
              <a:t>clings</a:t>
            </a:r>
            <a:r>
              <a:rPr lang="es-ES_tradnl" dirty="0" smtClean="0"/>
              <a:t> </a:t>
            </a:r>
            <a:r>
              <a:rPr lang="es-ES_tradnl" dirty="0" err="1" smtClean="0"/>
              <a:t>doggedly</a:t>
            </a:r>
            <a:r>
              <a:rPr lang="es-ES_tradnl" dirty="0" smtClean="0"/>
              <a:t> to </a:t>
            </a:r>
            <a:r>
              <a:rPr lang="es-ES_tradnl" dirty="0" err="1" smtClean="0"/>
              <a:t>his</a:t>
            </a:r>
            <a:r>
              <a:rPr lang="es-ES_tradnl" dirty="0" smtClean="0"/>
              <a:t> </a:t>
            </a:r>
            <a:r>
              <a:rPr lang="es-ES_tradnl" dirty="0" err="1" smtClean="0"/>
              <a:t>or</a:t>
            </a:r>
            <a:r>
              <a:rPr lang="es-ES_tradnl" dirty="0" smtClean="0"/>
              <a:t> </a:t>
            </a:r>
            <a:r>
              <a:rPr lang="es-ES_tradnl" dirty="0" err="1" smtClean="0"/>
              <a:t>her</a:t>
            </a:r>
            <a:r>
              <a:rPr lang="es-ES_tradnl" dirty="0" smtClean="0"/>
              <a:t> </a:t>
            </a:r>
            <a:r>
              <a:rPr lang="es-ES_tradnl" dirty="0" err="1" smtClean="0"/>
              <a:t>own</a:t>
            </a:r>
            <a:r>
              <a:rPr lang="es-ES_tradnl" dirty="0" smtClean="0"/>
              <a:t> </a:t>
            </a:r>
            <a:r>
              <a:rPr lang="es-ES_tradnl" dirty="0" err="1" smtClean="0"/>
              <a:t>understanding</a:t>
            </a:r>
            <a:r>
              <a:rPr lang="es-ES_tradnl" dirty="0" smtClean="0"/>
              <a:t>.</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solidFill>
                  <a:srgbClr val="7030A0"/>
                </a:solidFill>
              </a:rPr>
              <a:t>We</a:t>
            </a:r>
            <a:r>
              <a:rPr lang="es-ES_tradnl" dirty="0" smtClean="0">
                <a:solidFill>
                  <a:srgbClr val="7030A0"/>
                </a:solidFill>
              </a:rPr>
              <a:t> describe </a:t>
            </a:r>
            <a:r>
              <a:rPr lang="es-ES_tradnl" dirty="0" err="1" smtClean="0">
                <a:solidFill>
                  <a:srgbClr val="7030A0"/>
                </a:solidFill>
              </a:rPr>
              <a:t>how</a:t>
            </a:r>
            <a:r>
              <a:rPr lang="es-ES_tradnl" dirty="0" smtClean="0">
                <a:solidFill>
                  <a:srgbClr val="7030A0"/>
                </a:solidFill>
              </a:rPr>
              <a:t> </a:t>
            </a:r>
            <a:r>
              <a:rPr lang="es-ES_tradnl" b="1" dirty="0" err="1" smtClean="0">
                <a:solidFill>
                  <a:srgbClr val="7030A0"/>
                </a:solidFill>
              </a:rPr>
              <a:t>feelings</a:t>
            </a:r>
            <a:r>
              <a:rPr lang="es-ES_tradnl" b="1" dirty="0" smtClean="0">
                <a:solidFill>
                  <a:srgbClr val="7030A0"/>
                </a:solidFill>
              </a:rPr>
              <a:t> of </a:t>
            </a:r>
            <a:r>
              <a:rPr lang="es-ES_tradnl" b="1" dirty="0" err="1" smtClean="0">
                <a:solidFill>
                  <a:srgbClr val="7030A0"/>
                </a:solidFill>
              </a:rPr>
              <a:t>love</a:t>
            </a:r>
            <a:r>
              <a:rPr lang="es-ES_tradnl" dirty="0" smtClean="0">
                <a:solidFill>
                  <a:srgbClr val="7030A0"/>
                </a:solidFill>
              </a:rPr>
              <a:t>, </a:t>
            </a:r>
            <a:r>
              <a:rPr lang="es-ES_tradnl" dirty="0" err="1" smtClean="0">
                <a:solidFill>
                  <a:srgbClr val="7030A0"/>
                </a:solidFill>
              </a:rPr>
              <a:t>manifesting</a:t>
            </a:r>
            <a:r>
              <a:rPr lang="es-ES_tradnl" dirty="0" smtClean="0">
                <a:solidFill>
                  <a:srgbClr val="7030A0"/>
                </a:solidFill>
              </a:rPr>
              <a:t> </a:t>
            </a:r>
            <a:r>
              <a:rPr lang="es-ES_tradnl" dirty="0" err="1" smtClean="0">
                <a:solidFill>
                  <a:srgbClr val="7030A0"/>
                </a:solidFill>
              </a:rPr>
              <a:t>powerful</a:t>
            </a:r>
            <a:r>
              <a:rPr lang="es-ES_tradnl" dirty="0" smtClean="0">
                <a:solidFill>
                  <a:srgbClr val="7030A0"/>
                </a:solidFill>
              </a:rPr>
              <a:t> mutual </a:t>
            </a:r>
            <a:r>
              <a:rPr lang="es-ES_tradnl" dirty="0" err="1" smtClean="0">
                <a:solidFill>
                  <a:srgbClr val="7030A0"/>
                </a:solidFill>
              </a:rPr>
              <a:t>emotional</a:t>
            </a:r>
            <a:r>
              <a:rPr lang="es-ES_tradnl" dirty="0" smtClean="0">
                <a:solidFill>
                  <a:srgbClr val="7030A0"/>
                </a:solidFill>
              </a:rPr>
              <a:t> </a:t>
            </a:r>
            <a:r>
              <a:rPr lang="es-ES_tradnl" dirty="0" err="1" smtClean="0">
                <a:solidFill>
                  <a:srgbClr val="7030A0"/>
                </a:solidFill>
              </a:rPr>
              <a:t>attunement</a:t>
            </a:r>
            <a:r>
              <a:rPr lang="es-ES_tradnl" dirty="0" smtClean="0">
                <a:solidFill>
                  <a:srgbClr val="7030A0"/>
                </a:solidFill>
              </a:rPr>
              <a:t> in </a:t>
            </a:r>
            <a:r>
              <a:rPr lang="es-ES_tradnl" dirty="0" err="1" smtClean="0">
                <a:solidFill>
                  <a:srgbClr val="7030A0"/>
                </a:solidFill>
              </a:rPr>
              <a:t>the</a:t>
            </a:r>
            <a:r>
              <a:rPr lang="es-ES_tradnl" dirty="0" smtClean="0">
                <a:solidFill>
                  <a:srgbClr val="7030A0"/>
                </a:solidFill>
              </a:rPr>
              <a:t> </a:t>
            </a:r>
            <a:r>
              <a:rPr lang="es-ES_tradnl" dirty="0" err="1" smtClean="0">
                <a:solidFill>
                  <a:srgbClr val="7030A0"/>
                </a:solidFill>
              </a:rPr>
              <a:t>conversation</a:t>
            </a:r>
            <a:r>
              <a:rPr lang="es-ES_tradnl" dirty="0" smtClean="0">
                <a:solidFill>
                  <a:srgbClr val="7030A0"/>
                </a:solidFill>
              </a:rPr>
              <a:t>, </a:t>
            </a:r>
            <a:r>
              <a:rPr lang="es-ES_tradnl" dirty="0" err="1" smtClean="0">
                <a:solidFill>
                  <a:srgbClr val="7030A0"/>
                </a:solidFill>
              </a:rPr>
              <a:t>signal</a:t>
            </a:r>
            <a:r>
              <a:rPr lang="es-ES_tradnl" dirty="0" smtClean="0">
                <a:solidFill>
                  <a:srgbClr val="7030A0"/>
                </a:solidFill>
              </a:rPr>
              <a:t> </a:t>
            </a:r>
            <a:r>
              <a:rPr lang="es-ES_tradnl" dirty="0" err="1" smtClean="0">
                <a:solidFill>
                  <a:srgbClr val="7030A0"/>
                </a:solidFill>
              </a:rPr>
              <a:t>moments</a:t>
            </a:r>
            <a:r>
              <a:rPr lang="es-ES_tradnl" dirty="0" smtClean="0">
                <a:solidFill>
                  <a:srgbClr val="7030A0"/>
                </a:solidFill>
              </a:rPr>
              <a:t> of </a:t>
            </a:r>
            <a:r>
              <a:rPr lang="es-ES_tradnl" dirty="0" err="1" smtClean="0">
                <a:solidFill>
                  <a:srgbClr val="7030A0"/>
                </a:solidFill>
              </a:rPr>
              <a:t>therapeutic</a:t>
            </a:r>
            <a:r>
              <a:rPr lang="es-ES_tradnl" dirty="0" smtClean="0">
                <a:solidFill>
                  <a:srgbClr val="7030A0"/>
                </a:solidFill>
              </a:rPr>
              <a:t> </a:t>
            </a:r>
            <a:r>
              <a:rPr lang="es-ES_tradnl" dirty="0" err="1" smtClean="0">
                <a:solidFill>
                  <a:srgbClr val="7030A0"/>
                </a:solidFill>
              </a:rPr>
              <a:t>change</a:t>
            </a:r>
            <a:r>
              <a:rPr lang="es-ES_tradnl" dirty="0" smtClean="0">
                <a:solidFill>
                  <a:srgbClr val="7030A0"/>
                </a:solidFill>
              </a:rPr>
              <a:t>.</a:t>
            </a:r>
            <a:endParaRPr lang="fr-FR" dirty="0" smtClean="0">
              <a:solidFill>
                <a:srgbClr val="7030A0"/>
              </a:solidFill>
              <a:effectLst/>
              <a:latin typeface="Calibri" charset="0"/>
              <a:ea typeface="Calibri" charset="0"/>
              <a:cs typeface="Times New Roman" charset="0"/>
            </a:endParaRPr>
          </a:p>
          <a:p>
            <a:endParaRPr lang="es-ES_tradnl" dirty="0" smtClean="0"/>
          </a:p>
          <a:p>
            <a:endParaRPr lang="es-ES_tradnl" dirty="0" smtClean="0"/>
          </a:p>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25</a:t>
            </a:fld>
            <a:endParaRPr lang="fr-CH"/>
          </a:p>
        </p:txBody>
      </p:sp>
    </p:spTree>
    <p:extLst>
      <p:ext uri="{BB962C8B-B14F-4D97-AF65-F5344CB8AC3E}">
        <p14:creationId xmlns:p14="http://schemas.microsoft.com/office/powerpoint/2010/main" val="101725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_tradnl" dirty="0" smtClean="0"/>
              <a:t>In </a:t>
            </a:r>
            <a:r>
              <a:rPr lang="es-ES_tradnl" dirty="0" err="1" smtClean="0"/>
              <a:t>situations</a:t>
            </a:r>
            <a:r>
              <a:rPr lang="es-ES_tradnl" dirty="0" smtClean="0"/>
              <a:t> of trauma, </a:t>
            </a:r>
            <a:r>
              <a:rPr lang="es-ES_tradnl" dirty="0" err="1" smtClean="0"/>
              <a:t>discourse</a:t>
            </a:r>
            <a:r>
              <a:rPr lang="es-ES_tradnl" dirty="0" smtClean="0"/>
              <a:t> </a:t>
            </a:r>
            <a:r>
              <a:rPr lang="es-ES_tradnl" dirty="0" err="1" smtClean="0"/>
              <a:t>tends</a:t>
            </a:r>
            <a:r>
              <a:rPr lang="es-ES_tradnl" dirty="0" smtClean="0"/>
              <a:t> </a:t>
            </a:r>
            <a:r>
              <a:rPr lang="es-ES_tradnl" dirty="0" err="1" smtClean="0"/>
              <a:t>toward</a:t>
            </a:r>
            <a:r>
              <a:rPr lang="es-ES_tradnl" dirty="0" smtClean="0"/>
              <a:t> monologue </a:t>
            </a:r>
            <a:r>
              <a:rPr lang="es-ES_tradnl" dirty="0" err="1" smtClean="0"/>
              <a:t>among</a:t>
            </a:r>
            <a:r>
              <a:rPr lang="es-ES_tradnl" dirty="0" smtClean="0"/>
              <a:t> </a:t>
            </a:r>
            <a:r>
              <a:rPr lang="es-ES_tradnl" dirty="0" err="1" smtClean="0"/>
              <a:t>members</a:t>
            </a:r>
            <a:r>
              <a:rPr lang="es-ES_tradnl" dirty="0" smtClean="0"/>
              <a:t> of a </a:t>
            </a:r>
            <a:r>
              <a:rPr lang="es-ES_tradnl" dirty="0" err="1" smtClean="0"/>
              <a:t>network</a:t>
            </a:r>
            <a:r>
              <a:rPr lang="es-ES_tradnl" dirty="0" smtClean="0"/>
              <a:t> </a:t>
            </a:r>
            <a:r>
              <a:rPr lang="es-ES_tradnl" dirty="0" err="1" smtClean="0"/>
              <a:t>affected</a:t>
            </a:r>
            <a:r>
              <a:rPr lang="es-ES_tradnl" dirty="0" smtClean="0"/>
              <a:t> </a:t>
            </a:r>
            <a:r>
              <a:rPr lang="es-ES_tradnl" dirty="0" err="1" smtClean="0"/>
              <a:t>by</a:t>
            </a:r>
            <a:r>
              <a:rPr lang="es-ES_tradnl" dirty="0" smtClean="0"/>
              <a:t> </a:t>
            </a:r>
            <a:r>
              <a:rPr lang="es-ES_tradnl" dirty="0" err="1" smtClean="0"/>
              <a:t>the</a:t>
            </a:r>
            <a:r>
              <a:rPr lang="es-ES_tradnl" dirty="0" smtClean="0"/>
              <a:t> extreme </a:t>
            </a:r>
            <a:r>
              <a:rPr lang="es-ES_tradnl" dirty="0" err="1" smtClean="0"/>
              <a:t>situation</a:t>
            </a:r>
            <a:r>
              <a:rPr lang="es-ES_tradnl" dirty="0" smtClean="0"/>
              <a:t>. At times, </a:t>
            </a:r>
            <a:r>
              <a:rPr lang="es-ES_tradnl" dirty="0" err="1" smtClean="0"/>
              <a:t>dominant</a:t>
            </a:r>
            <a:r>
              <a:rPr lang="es-ES_tradnl" dirty="0" smtClean="0"/>
              <a:t> </a:t>
            </a:r>
            <a:r>
              <a:rPr lang="es-ES_tradnl" dirty="0" err="1" smtClean="0"/>
              <a:t>members</a:t>
            </a:r>
            <a:r>
              <a:rPr lang="es-ES_tradnl" dirty="0" smtClean="0"/>
              <a:t> of </a:t>
            </a:r>
            <a:r>
              <a:rPr lang="es-ES_tradnl" dirty="0" err="1" smtClean="0"/>
              <a:t>the</a:t>
            </a:r>
            <a:r>
              <a:rPr lang="es-ES_tradnl" dirty="0" smtClean="0"/>
              <a:t> </a:t>
            </a:r>
            <a:r>
              <a:rPr lang="es-ES_tradnl" dirty="0" err="1" smtClean="0"/>
              <a:t>network</a:t>
            </a:r>
            <a:r>
              <a:rPr lang="es-ES_tradnl" dirty="0" smtClean="0"/>
              <a:t> </a:t>
            </a:r>
            <a:r>
              <a:rPr lang="es-ES_tradnl" dirty="0" err="1" smtClean="0"/>
              <a:t>may</a:t>
            </a:r>
            <a:r>
              <a:rPr lang="es-ES_tradnl" dirty="0" smtClean="0"/>
              <a:t> </a:t>
            </a:r>
            <a:r>
              <a:rPr lang="es-ES_tradnl" dirty="0" err="1" smtClean="0"/>
              <a:t>impose</a:t>
            </a:r>
            <a:r>
              <a:rPr lang="es-ES_tradnl" dirty="0" smtClean="0"/>
              <a:t> </a:t>
            </a:r>
            <a:r>
              <a:rPr lang="es-ES_tradnl" dirty="0" err="1" smtClean="0"/>
              <a:t>their</a:t>
            </a:r>
            <a:r>
              <a:rPr lang="es-ES_tradnl" dirty="0" smtClean="0"/>
              <a:t> single-</a:t>
            </a:r>
            <a:r>
              <a:rPr lang="es-ES_tradnl" dirty="0" err="1" smtClean="0"/>
              <a:t>minded</a:t>
            </a:r>
            <a:r>
              <a:rPr lang="es-ES_tradnl" dirty="0" smtClean="0"/>
              <a:t> </a:t>
            </a:r>
            <a:r>
              <a:rPr lang="es-ES_tradnl" dirty="0" err="1" smtClean="0"/>
              <a:t>view</a:t>
            </a:r>
            <a:r>
              <a:rPr lang="es-ES_tradnl" dirty="0" smtClean="0"/>
              <a:t> of </a:t>
            </a:r>
            <a:r>
              <a:rPr lang="es-ES_tradnl" dirty="0" err="1" smtClean="0"/>
              <a:t>the</a:t>
            </a:r>
            <a:r>
              <a:rPr lang="es-ES_tradnl" dirty="0" smtClean="0"/>
              <a:t> </a:t>
            </a:r>
            <a:r>
              <a:rPr lang="es-ES_tradnl" dirty="0" err="1" smtClean="0"/>
              <a:t>situation</a:t>
            </a:r>
            <a:r>
              <a:rPr lang="es-ES_tradnl" dirty="0" smtClean="0"/>
              <a:t> </a:t>
            </a:r>
            <a:r>
              <a:rPr lang="es-ES_tradnl" dirty="0" err="1" smtClean="0"/>
              <a:t>onto</a:t>
            </a:r>
            <a:r>
              <a:rPr lang="es-ES_tradnl" dirty="0" smtClean="0"/>
              <a:t> </a:t>
            </a:r>
            <a:r>
              <a:rPr lang="es-ES_tradnl" dirty="0" err="1" smtClean="0"/>
              <a:t>the</a:t>
            </a:r>
            <a:r>
              <a:rPr lang="es-ES_tradnl" dirty="0" smtClean="0"/>
              <a:t> </a:t>
            </a:r>
            <a:r>
              <a:rPr lang="es-ES_tradnl" dirty="0" err="1" smtClean="0"/>
              <a:t>others</a:t>
            </a:r>
            <a:r>
              <a:rPr lang="es-ES_tradnl" dirty="0" smtClean="0"/>
              <a:t>. More </a:t>
            </a:r>
            <a:r>
              <a:rPr lang="es-ES_tradnl" dirty="0" err="1" smtClean="0"/>
              <a:t>often</a:t>
            </a:r>
            <a:r>
              <a:rPr lang="es-ES_tradnl" dirty="0" smtClean="0"/>
              <a:t>, </a:t>
            </a:r>
            <a:r>
              <a:rPr lang="es-ES_tradnl" dirty="0" err="1" smtClean="0"/>
              <a:t>several</a:t>
            </a:r>
            <a:r>
              <a:rPr lang="es-ES_tradnl" dirty="0" smtClean="0"/>
              <a:t> </a:t>
            </a:r>
            <a:r>
              <a:rPr lang="es-ES_tradnl" dirty="0" err="1" smtClean="0"/>
              <a:t>competing</a:t>
            </a:r>
            <a:r>
              <a:rPr lang="es-ES_tradnl" dirty="0" smtClean="0"/>
              <a:t> </a:t>
            </a:r>
            <a:r>
              <a:rPr lang="es-ES_tradnl" dirty="0" err="1" smtClean="0"/>
              <a:t>views</a:t>
            </a:r>
            <a:r>
              <a:rPr lang="es-ES_tradnl" dirty="0" smtClean="0"/>
              <a:t> </a:t>
            </a:r>
            <a:r>
              <a:rPr lang="es-ES_tradnl" dirty="0" err="1" smtClean="0"/>
              <a:t>struggle</a:t>
            </a:r>
            <a:r>
              <a:rPr lang="es-ES_tradnl" dirty="0" smtClean="0"/>
              <a:t> to </a:t>
            </a:r>
            <a:r>
              <a:rPr lang="es-ES_tradnl" dirty="0" err="1" smtClean="0"/>
              <a:t>dominate</a:t>
            </a:r>
            <a:r>
              <a:rPr lang="es-ES_tradnl" dirty="0" smtClean="0"/>
              <a:t> </a:t>
            </a:r>
            <a:r>
              <a:rPr lang="es-ES_tradnl" dirty="0" err="1" smtClean="0"/>
              <a:t>the</a:t>
            </a:r>
            <a:r>
              <a:rPr lang="es-ES_tradnl" dirty="0" smtClean="0"/>
              <a:t> </a:t>
            </a:r>
            <a:r>
              <a:rPr lang="es-ES_tradnl" dirty="0" err="1" smtClean="0"/>
              <a:t>situation</a:t>
            </a:r>
            <a:r>
              <a:rPr lang="es-ES_tradnl" dirty="0" smtClean="0"/>
              <a:t>. </a:t>
            </a:r>
            <a:r>
              <a:rPr lang="es-ES_tradnl" dirty="0" err="1" smtClean="0"/>
              <a:t>Although</a:t>
            </a:r>
            <a:r>
              <a:rPr lang="es-ES_tradnl" dirty="0" smtClean="0"/>
              <a:t> </a:t>
            </a:r>
            <a:r>
              <a:rPr lang="es-ES_tradnl" dirty="0" err="1" smtClean="0"/>
              <a:t>some</a:t>
            </a:r>
            <a:r>
              <a:rPr lang="es-ES_tradnl" dirty="0" smtClean="0"/>
              <a:t> individual </a:t>
            </a:r>
            <a:r>
              <a:rPr lang="es-ES_tradnl" dirty="0" err="1" smtClean="0"/>
              <a:t>dialogical</a:t>
            </a:r>
            <a:r>
              <a:rPr lang="es-ES_tradnl" dirty="0" smtClean="0"/>
              <a:t> </a:t>
            </a:r>
            <a:r>
              <a:rPr lang="es-ES_tradnl" dirty="0" err="1" smtClean="0"/>
              <a:t>utterances</a:t>
            </a:r>
            <a:r>
              <a:rPr lang="es-ES_tradnl" dirty="0" smtClean="0"/>
              <a:t> </a:t>
            </a:r>
            <a:r>
              <a:rPr lang="es-ES_tradnl" dirty="0" err="1" smtClean="0"/>
              <a:t>may</a:t>
            </a:r>
            <a:r>
              <a:rPr lang="es-ES_tradnl" dirty="0" smtClean="0"/>
              <a:t> emerge, </a:t>
            </a:r>
            <a:r>
              <a:rPr lang="es-ES_tradnl" dirty="0" err="1" smtClean="0"/>
              <a:t>these</a:t>
            </a:r>
            <a:r>
              <a:rPr lang="es-ES_tradnl" dirty="0" smtClean="0"/>
              <a:t> do </a:t>
            </a:r>
            <a:r>
              <a:rPr lang="es-ES_tradnl" dirty="0" err="1" smtClean="0"/>
              <a:t>not</a:t>
            </a:r>
            <a:r>
              <a:rPr lang="es-ES_tradnl" dirty="0" smtClean="0"/>
              <a:t> </a:t>
            </a:r>
            <a:r>
              <a:rPr lang="es-ES_tradnl" dirty="0" err="1" smtClean="0"/>
              <a:t>become</a:t>
            </a:r>
            <a:r>
              <a:rPr lang="es-ES_tradnl" dirty="0" smtClean="0"/>
              <a:t> </a:t>
            </a:r>
            <a:r>
              <a:rPr lang="es-ES_tradnl" dirty="0" err="1" smtClean="0"/>
              <a:t>the</a:t>
            </a:r>
            <a:r>
              <a:rPr lang="es-ES_tradnl" dirty="0" smtClean="0"/>
              <a:t> </a:t>
            </a:r>
            <a:r>
              <a:rPr lang="es-ES_tradnl" dirty="0" err="1" smtClean="0"/>
              <a:t>main</a:t>
            </a:r>
            <a:r>
              <a:rPr lang="es-ES_tradnl" dirty="0" smtClean="0"/>
              <a:t> </a:t>
            </a:r>
            <a:r>
              <a:rPr lang="es-ES_tradnl" dirty="0" err="1" smtClean="0"/>
              <a:t>form</a:t>
            </a:r>
            <a:r>
              <a:rPr lang="es-ES_tradnl" dirty="0" smtClean="0"/>
              <a:t> of </a:t>
            </a:r>
            <a:r>
              <a:rPr lang="es-ES_tradnl" dirty="0" err="1" smtClean="0"/>
              <a:t>conversation</a:t>
            </a:r>
            <a:r>
              <a:rPr lang="es-ES_tradnl" dirty="0" smtClean="0"/>
              <a:t>. No </a:t>
            </a:r>
            <a:r>
              <a:rPr lang="es-ES_tradnl" dirty="0" err="1" smtClean="0"/>
              <a:t>one</a:t>
            </a:r>
            <a:r>
              <a:rPr lang="es-ES_tradnl" dirty="0" smtClean="0"/>
              <a:t> </a:t>
            </a:r>
            <a:r>
              <a:rPr lang="es-ES_tradnl" dirty="0" err="1" smtClean="0"/>
              <a:t>is</a:t>
            </a:r>
            <a:r>
              <a:rPr lang="es-ES_tradnl" dirty="0" smtClean="0"/>
              <a:t> </a:t>
            </a:r>
            <a:r>
              <a:rPr lang="es-ES_tradnl" dirty="0" err="1" smtClean="0"/>
              <a:t>truly</a:t>
            </a:r>
            <a:r>
              <a:rPr lang="es-ES_tradnl" dirty="0" smtClean="0"/>
              <a:t> </a:t>
            </a:r>
            <a:r>
              <a:rPr lang="es-ES_tradnl" dirty="0" err="1" smtClean="0"/>
              <a:t>responding</a:t>
            </a:r>
            <a:r>
              <a:rPr lang="es-ES_tradnl" dirty="0" smtClean="0"/>
              <a:t> </a:t>
            </a:r>
            <a:r>
              <a:rPr lang="es-ES_tradnl" dirty="0" err="1" smtClean="0"/>
              <a:t>or</a:t>
            </a:r>
            <a:r>
              <a:rPr lang="es-ES_tradnl" dirty="0" smtClean="0"/>
              <a:t> </a:t>
            </a:r>
            <a:r>
              <a:rPr lang="es-ES_tradnl" dirty="0" err="1" smtClean="0"/>
              <a:t>listening</a:t>
            </a:r>
            <a:r>
              <a:rPr lang="es-ES_tradnl" dirty="0" smtClean="0"/>
              <a:t> to </a:t>
            </a:r>
            <a:r>
              <a:rPr lang="es-ES_tradnl" dirty="0" err="1" smtClean="0"/>
              <a:t>the</a:t>
            </a:r>
            <a:r>
              <a:rPr lang="es-ES_tradnl" dirty="0" smtClean="0"/>
              <a:t> </a:t>
            </a:r>
            <a:r>
              <a:rPr lang="es-ES_tradnl" dirty="0" err="1" smtClean="0"/>
              <a:t>others</a:t>
            </a:r>
            <a:r>
              <a:rPr lang="es-ES_tradnl" dirty="0" smtClean="0"/>
              <a:t> </a:t>
            </a:r>
            <a:r>
              <a:rPr lang="es-ES_tradnl" dirty="0" err="1" smtClean="0"/>
              <a:t>because</a:t>
            </a:r>
            <a:r>
              <a:rPr lang="es-ES_tradnl" dirty="0" smtClean="0"/>
              <a:t> </a:t>
            </a:r>
            <a:r>
              <a:rPr lang="es-ES_tradnl" dirty="0" err="1" smtClean="0"/>
              <a:t>each</a:t>
            </a:r>
            <a:r>
              <a:rPr lang="es-ES_tradnl" dirty="0" smtClean="0"/>
              <a:t> </a:t>
            </a:r>
            <a:r>
              <a:rPr lang="es-ES_tradnl" dirty="0" err="1" smtClean="0"/>
              <a:t>clings</a:t>
            </a:r>
            <a:r>
              <a:rPr lang="es-ES_tradnl" dirty="0" smtClean="0"/>
              <a:t> </a:t>
            </a:r>
            <a:r>
              <a:rPr lang="es-ES_tradnl" dirty="0" err="1" smtClean="0"/>
              <a:t>doggedly</a:t>
            </a:r>
            <a:r>
              <a:rPr lang="es-ES_tradnl" dirty="0" smtClean="0"/>
              <a:t> to </a:t>
            </a:r>
            <a:r>
              <a:rPr lang="es-ES_tradnl" dirty="0" err="1" smtClean="0"/>
              <a:t>his</a:t>
            </a:r>
            <a:r>
              <a:rPr lang="es-ES_tradnl" dirty="0" smtClean="0"/>
              <a:t> </a:t>
            </a:r>
            <a:r>
              <a:rPr lang="es-ES_tradnl" dirty="0" err="1" smtClean="0"/>
              <a:t>or</a:t>
            </a:r>
            <a:r>
              <a:rPr lang="es-ES_tradnl" dirty="0" smtClean="0"/>
              <a:t> </a:t>
            </a:r>
            <a:r>
              <a:rPr lang="es-ES_tradnl" dirty="0" err="1" smtClean="0"/>
              <a:t>her</a:t>
            </a:r>
            <a:r>
              <a:rPr lang="es-ES_tradnl" dirty="0" smtClean="0"/>
              <a:t> </a:t>
            </a:r>
            <a:r>
              <a:rPr lang="es-ES_tradnl" dirty="0" err="1" smtClean="0"/>
              <a:t>own</a:t>
            </a:r>
            <a:r>
              <a:rPr lang="es-ES_tradnl" dirty="0" smtClean="0"/>
              <a:t> </a:t>
            </a:r>
            <a:r>
              <a:rPr lang="es-ES_tradnl" dirty="0" err="1" smtClean="0"/>
              <a:t>understanding</a:t>
            </a:r>
            <a:r>
              <a:rPr lang="es-ES_tradnl" dirty="0" smtClean="0"/>
              <a:t>.</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solidFill>
                  <a:srgbClr val="7030A0"/>
                </a:solidFill>
              </a:rPr>
              <a:t>We</a:t>
            </a:r>
            <a:r>
              <a:rPr lang="es-ES_tradnl" dirty="0" smtClean="0">
                <a:solidFill>
                  <a:srgbClr val="7030A0"/>
                </a:solidFill>
              </a:rPr>
              <a:t> describe </a:t>
            </a:r>
            <a:r>
              <a:rPr lang="es-ES_tradnl" dirty="0" err="1" smtClean="0">
                <a:solidFill>
                  <a:srgbClr val="7030A0"/>
                </a:solidFill>
              </a:rPr>
              <a:t>how</a:t>
            </a:r>
            <a:r>
              <a:rPr lang="es-ES_tradnl" dirty="0" smtClean="0">
                <a:solidFill>
                  <a:srgbClr val="7030A0"/>
                </a:solidFill>
              </a:rPr>
              <a:t> </a:t>
            </a:r>
            <a:r>
              <a:rPr lang="es-ES_tradnl" b="1" dirty="0" err="1" smtClean="0">
                <a:solidFill>
                  <a:srgbClr val="7030A0"/>
                </a:solidFill>
              </a:rPr>
              <a:t>feelings</a:t>
            </a:r>
            <a:r>
              <a:rPr lang="es-ES_tradnl" b="1" dirty="0" smtClean="0">
                <a:solidFill>
                  <a:srgbClr val="7030A0"/>
                </a:solidFill>
              </a:rPr>
              <a:t> of </a:t>
            </a:r>
            <a:r>
              <a:rPr lang="es-ES_tradnl" b="1" dirty="0" err="1" smtClean="0">
                <a:solidFill>
                  <a:srgbClr val="7030A0"/>
                </a:solidFill>
              </a:rPr>
              <a:t>love</a:t>
            </a:r>
            <a:r>
              <a:rPr lang="es-ES_tradnl" dirty="0" smtClean="0">
                <a:solidFill>
                  <a:srgbClr val="7030A0"/>
                </a:solidFill>
              </a:rPr>
              <a:t>, </a:t>
            </a:r>
            <a:r>
              <a:rPr lang="es-ES_tradnl" dirty="0" err="1" smtClean="0">
                <a:solidFill>
                  <a:srgbClr val="7030A0"/>
                </a:solidFill>
              </a:rPr>
              <a:t>manifesting</a:t>
            </a:r>
            <a:r>
              <a:rPr lang="es-ES_tradnl" dirty="0" smtClean="0">
                <a:solidFill>
                  <a:srgbClr val="7030A0"/>
                </a:solidFill>
              </a:rPr>
              <a:t> </a:t>
            </a:r>
            <a:r>
              <a:rPr lang="es-ES_tradnl" dirty="0" err="1" smtClean="0">
                <a:solidFill>
                  <a:srgbClr val="7030A0"/>
                </a:solidFill>
              </a:rPr>
              <a:t>powerful</a:t>
            </a:r>
            <a:r>
              <a:rPr lang="es-ES_tradnl" dirty="0" smtClean="0">
                <a:solidFill>
                  <a:srgbClr val="7030A0"/>
                </a:solidFill>
              </a:rPr>
              <a:t> mutual </a:t>
            </a:r>
            <a:r>
              <a:rPr lang="es-ES_tradnl" dirty="0" err="1" smtClean="0">
                <a:solidFill>
                  <a:srgbClr val="7030A0"/>
                </a:solidFill>
              </a:rPr>
              <a:t>emotional</a:t>
            </a:r>
            <a:r>
              <a:rPr lang="es-ES_tradnl" dirty="0" smtClean="0">
                <a:solidFill>
                  <a:srgbClr val="7030A0"/>
                </a:solidFill>
              </a:rPr>
              <a:t> </a:t>
            </a:r>
            <a:r>
              <a:rPr lang="es-ES_tradnl" dirty="0" err="1" smtClean="0">
                <a:solidFill>
                  <a:srgbClr val="7030A0"/>
                </a:solidFill>
              </a:rPr>
              <a:t>attunement</a:t>
            </a:r>
            <a:r>
              <a:rPr lang="es-ES_tradnl" dirty="0" smtClean="0">
                <a:solidFill>
                  <a:srgbClr val="7030A0"/>
                </a:solidFill>
              </a:rPr>
              <a:t> in </a:t>
            </a:r>
            <a:r>
              <a:rPr lang="es-ES_tradnl" dirty="0" err="1" smtClean="0">
                <a:solidFill>
                  <a:srgbClr val="7030A0"/>
                </a:solidFill>
              </a:rPr>
              <a:t>the</a:t>
            </a:r>
            <a:r>
              <a:rPr lang="es-ES_tradnl" dirty="0" smtClean="0">
                <a:solidFill>
                  <a:srgbClr val="7030A0"/>
                </a:solidFill>
              </a:rPr>
              <a:t> </a:t>
            </a:r>
            <a:r>
              <a:rPr lang="es-ES_tradnl" dirty="0" err="1" smtClean="0">
                <a:solidFill>
                  <a:srgbClr val="7030A0"/>
                </a:solidFill>
              </a:rPr>
              <a:t>conversation</a:t>
            </a:r>
            <a:r>
              <a:rPr lang="es-ES_tradnl" dirty="0" smtClean="0">
                <a:solidFill>
                  <a:srgbClr val="7030A0"/>
                </a:solidFill>
              </a:rPr>
              <a:t>, </a:t>
            </a:r>
            <a:r>
              <a:rPr lang="es-ES_tradnl" dirty="0" err="1" smtClean="0">
                <a:solidFill>
                  <a:srgbClr val="7030A0"/>
                </a:solidFill>
              </a:rPr>
              <a:t>signal</a:t>
            </a:r>
            <a:r>
              <a:rPr lang="es-ES_tradnl" dirty="0" smtClean="0">
                <a:solidFill>
                  <a:srgbClr val="7030A0"/>
                </a:solidFill>
              </a:rPr>
              <a:t> </a:t>
            </a:r>
            <a:r>
              <a:rPr lang="es-ES_tradnl" dirty="0" err="1" smtClean="0">
                <a:solidFill>
                  <a:srgbClr val="7030A0"/>
                </a:solidFill>
              </a:rPr>
              <a:t>moments</a:t>
            </a:r>
            <a:r>
              <a:rPr lang="es-ES_tradnl" dirty="0" smtClean="0">
                <a:solidFill>
                  <a:srgbClr val="7030A0"/>
                </a:solidFill>
              </a:rPr>
              <a:t> of </a:t>
            </a:r>
            <a:r>
              <a:rPr lang="es-ES_tradnl" dirty="0" err="1" smtClean="0">
                <a:solidFill>
                  <a:srgbClr val="7030A0"/>
                </a:solidFill>
              </a:rPr>
              <a:t>therapeutic</a:t>
            </a:r>
            <a:r>
              <a:rPr lang="es-ES_tradnl" dirty="0" smtClean="0">
                <a:solidFill>
                  <a:srgbClr val="7030A0"/>
                </a:solidFill>
              </a:rPr>
              <a:t> </a:t>
            </a:r>
            <a:r>
              <a:rPr lang="es-ES_tradnl" dirty="0" err="1" smtClean="0">
                <a:solidFill>
                  <a:srgbClr val="7030A0"/>
                </a:solidFill>
              </a:rPr>
              <a:t>change</a:t>
            </a:r>
            <a:r>
              <a:rPr lang="es-ES_tradnl" dirty="0" smtClean="0">
                <a:solidFill>
                  <a:srgbClr val="7030A0"/>
                </a:solidFill>
              </a:rPr>
              <a:t>.</a:t>
            </a:r>
            <a:endParaRPr lang="fr-FR" dirty="0" smtClean="0">
              <a:solidFill>
                <a:srgbClr val="7030A0"/>
              </a:solidFill>
              <a:effectLst/>
              <a:latin typeface="Calibri" charset="0"/>
              <a:ea typeface="Calibri" charset="0"/>
              <a:cs typeface="Times New Roman" charset="0"/>
            </a:endParaRPr>
          </a:p>
          <a:p>
            <a:endParaRPr lang="es-ES_tradnl" dirty="0" smtClean="0"/>
          </a:p>
          <a:p>
            <a:endParaRPr lang="es-ES_tradnl" dirty="0" smtClean="0"/>
          </a:p>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26</a:t>
            </a:fld>
            <a:endParaRPr lang="fr-CH"/>
          </a:p>
        </p:txBody>
      </p:sp>
    </p:spTree>
    <p:extLst>
      <p:ext uri="{BB962C8B-B14F-4D97-AF65-F5344CB8AC3E}">
        <p14:creationId xmlns:p14="http://schemas.microsoft.com/office/powerpoint/2010/main" val="2309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smtClean="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27</a:t>
            </a:fld>
            <a:endParaRPr lang="fr-CH"/>
          </a:p>
        </p:txBody>
      </p:sp>
    </p:spTree>
    <p:extLst>
      <p:ext uri="{BB962C8B-B14F-4D97-AF65-F5344CB8AC3E}">
        <p14:creationId xmlns:p14="http://schemas.microsoft.com/office/powerpoint/2010/main" val="1738608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28</a:t>
            </a:fld>
            <a:endParaRPr lang="fr-CH"/>
          </a:p>
        </p:txBody>
      </p:sp>
    </p:spTree>
    <p:extLst>
      <p:ext uri="{BB962C8B-B14F-4D97-AF65-F5344CB8AC3E}">
        <p14:creationId xmlns:p14="http://schemas.microsoft.com/office/powerpoint/2010/main" val="9565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3</a:t>
            </a:fld>
            <a:endParaRPr lang="fr-CH"/>
          </a:p>
        </p:txBody>
      </p:sp>
    </p:spTree>
    <p:extLst>
      <p:ext uri="{BB962C8B-B14F-4D97-AF65-F5344CB8AC3E}">
        <p14:creationId xmlns:p14="http://schemas.microsoft.com/office/powerpoint/2010/main" val="206709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4</a:t>
            </a:fld>
            <a:endParaRPr lang="fr-CH"/>
          </a:p>
        </p:txBody>
      </p:sp>
    </p:spTree>
    <p:extLst>
      <p:ext uri="{BB962C8B-B14F-4D97-AF65-F5344CB8AC3E}">
        <p14:creationId xmlns:p14="http://schemas.microsoft.com/office/powerpoint/2010/main" val="41017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5</a:t>
            </a:fld>
            <a:endParaRPr lang="fr-CH"/>
          </a:p>
        </p:txBody>
      </p:sp>
    </p:spTree>
    <p:extLst>
      <p:ext uri="{BB962C8B-B14F-4D97-AF65-F5344CB8AC3E}">
        <p14:creationId xmlns:p14="http://schemas.microsoft.com/office/powerpoint/2010/main" val="34794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smtClean="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6</a:t>
            </a:fld>
            <a:endParaRPr lang="fr-CH"/>
          </a:p>
        </p:txBody>
      </p:sp>
    </p:spTree>
    <p:extLst>
      <p:ext uri="{BB962C8B-B14F-4D97-AF65-F5344CB8AC3E}">
        <p14:creationId xmlns:p14="http://schemas.microsoft.com/office/powerpoint/2010/main" val="130769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7</a:t>
            </a:fld>
            <a:endParaRPr lang="fr-CH"/>
          </a:p>
        </p:txBody>
      </p:sp>
    </p:spTree>
    <p:extLst>
      <p:ext uri="{BB962C8B-B14F-4D97-AF65-F5344CB8AC3E}">
        <p14:creationId xmlns:p14="http://schemas.microsoft.com/office/powerpoint/2010/main" val="116646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8</a:t>
            </a:fld>
            <a:endParaRPr lang="fr-CH"/>
          </a:p>
        </p:txBody>
      </p:sp>
    </p:spTree>
    <p:extLst>
      <p:ext uri="{BB962C8B-B14F-4D97-AF65-F5344CB8AC3E}">
        <p14:creationId xmlns:p14="http://schemas.microsoft.com/office/powerpoint/2010/main" val="1820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smtClean="0"/>
          </a:p>
        </p:txBody>
      </p:sp>
      <p:sp>
        <p:nvSpPr>
          <p:cNvPr id="4" name="Espace réservé du numéro de diapositive 3"/>
          <p:cNvSpPr>
            <a:spLocks noGrp="1"/>
          </p:cNvSpPr>
          <p:nvPr>
            <p:ph type="sldNum" sz="quarter" idx="10"/>
          </p:nvPr>
        </p:nvSpPr>
        <p:spPr/>
        <p:txBody>
          <a:bodyPr/>
          <a:lstStyle/>
          <a:p>
            <a:fld id="{DA32B405-104C-B249-A34D-B88CCF38B09B}" type="slidenum">
              <a:rPr lang="fr-CH" smtClean="0"/>
              <a:t>9</a:t>
            </a:fld>
            <a:endParaRPr lang="fr-CH"/>
          </a:p>
        </p:txBody>
      </p:sp>
    </p:spTree>
    <p:extLst>
      <p:ext uri="{BB962C8B-B14F-4D97-AF65-F5344CB8AC3E}">
        <p14:creationId xmlns:p14="http://schemas.microsoft.com/office/powerpoint/2010/main" val="110873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CH" smtClean="0"/>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6382651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CH" smtClean="0"/>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H"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5B774C6B-A608-1541-B3CB-4C6989B23E82}" type="datetimeFigureOut">
              <a:rPr lang="fr-CH" smtClean="0"/>
              <a:t>22.11.21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23008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CH" smtClean="0"/>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8184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CH" smtClean="0"/>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H" smtClean="0"/>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38516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CH" smtClean="0"/>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93682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CH" smtClean="0"/>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CH" smtClean="0"/>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208640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CH" smtClean="0"/>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CH" smtClean="0"/>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207426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CH" smtClean="0"/>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209663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CH" smtClean="0"/>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2260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dirty="0"/>
          </a:p>
        </p:txBody>
      </p:sp>
      <p:sp>
        <p:nvSpPr>
          <p:cNvPr id="3" name="Content Placeholder 2"/>
          <p:cNvSpPr>
            <a:spLocks noGrp="1"/>
          </p:cNvSpPr>
          <p:nvPr>
            <p:ph idx="1"/>
          </p:nvPr>
        </p:nvSpPr>
        <p:spPr/>
        <p:txBody>
          <a:bodyPr anchor="ct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64139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CH" smtClean="0"/>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5B774C6B-A608-1541-B3CB-4C6989B23E82}" type="datetimeFigureOut">
              <a:rPr lang="fr-CH" smtClean="0"/>
              <a:t>22.11.21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64172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5" name="Date Placeholder 4"/>
          <p:cNvSpPr>
            <a:spLocks noGrp="1"/>
          </p:cNvSpPr>
          <p:nvPr>
            <p:ph type="dt" sz="half" idx="10"/>
          </p:nvPr>
        </p:nvSpPr>
        <p:spPr/>
        <p:txBody>
          <a:bodyPr/>
          <a:lstStyle/>
          <a:p>
            <a:fld id="{5B774C6B-A608-1541-B3CB-4C6989B23E82}" type="datetimeFigureOut">
              <a:rPr lang="fr-CH" smtClean="0"/>
              <a:t>22.11.21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6225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7" name="Date Placeholder 6"/>
          <p:cNvSpPr>
            <a:spLocks noGrp="1"/>
          </p:cNvSpPr>
          <p:nvPr>
            <p:ph type="dt" sz="half" idx="10"/>
          </p:nvPr>
        </p:nvSpPr>
        <p:spPr/>
        <p:txBody>
          <a:bodyPr/>
          <a:lstStyle/>
          <a:p>
            <a:fld id="{5B774C6B-A608-1541-B3CB-4C6989B23E82}" type="datetimeFigureOut">
              <a:rPr lang="fr-CH" smtClean="0"/>
              <a:t>22.11.21</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42407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dirty="0"/>
          </a:p>
        </p:txBody>
      </p:sp>
      <p:sp>
        <p:nvSpPr>
          <p:cNvPr id="3" name="Date Placeholder 2"/>
          <p:cNvSpPr>
            <a:spLocks noGrp="1"/>
          </p:cNvSpPr>
          <p:nvPr>
            <p:ph type="dt" sz="half" idx="10"/>
          </p:nvPr>
        </p:nvSpPr>
        <p:spPr/>
        <p:txBody>
          <a:bodyPr/>
          <a:lstStyle/>
          <a:p>
            <a:fld id="{5B774C6B-A608-1541-B3CB-4C6989B23E82}" type="datetimeFigureOut">
              <a:rPr lang="fr-CH" smtClean="0"/>
              <a:t>22.11.21</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80378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74C6B-A608-1541-B3CB-4C6989B23E82}" type="datetimeFigureOut">
              <a:rPr lang="fr-CH" smtClean="0"/>
              <a:t>22.11.21</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5375653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CH" smtClean="0"/>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5B774C6B-A608-1541-B3CB-4C6989B23E82}" type="datetimeFigureOut">
              <a:rPr lang="fr-CH" smtClean="0"/>
              <a:t>22.11.21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1905332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CH" smtClean="0"/>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H"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5B774C6B-A608-1541-B3CB-4C6989B23E82}" type="datetimeFigureOut">
              <a:rPr lang="fr-CH" smtClean="0"/>
              <a:t>22.11.21</a:t>
            </a:fld>
            <a:endParaRPr lang="fr-CH"/>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99F8276-BE54-4D40-BD7D-EB9F39027737}" type="slidenum">
              <a:rPr lang="fr-CH" smtClean="0"/>
              <a:t>‹#›</a:t>
            </a:fld>
            <a:endParaRPr lang="fr-CH"/>
          </a:p>
        </p:txBody>
      </p:sp>
    </p:spTree>
    <p:extLst>
      <p:ext uri="{BB962C8B-B14F-4D97-AF65-F5344CB8AC3E}">
        <p14:creationId xmlns:p14="http://schemas.microsoft.com/office/powerpoint/2010/main" val="1187597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CH" smtClean="0"/>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774C6B-A608-1541-B3CB-4C6989B23E82}" type="datetimeFigureOut">
              <a:rPr lang="fr-CH" smtClean="0"/>
              <a:t>22.11.21</a:t>
            </a:fld>
            <a:endParaRPr lang="fr-CH"/>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CH"/>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99F8276-BE54-4D40-BD7D-EB9F39027737}" type="slidenum">
              <a:rPr lang="fr-CH" smtClean="0"/>
              <a:t>‹#›</a:t>
            </a:fld>
            <a:endParaRPr lang="fr-CH"/>
          </a:p>
        </p:txBody>
      </p:sp>
    </p:spTree>
    <p:extLst>
      <p:ext uri="{BB962C8B-B14F-4D97-AF65-F5344CB8AC3E}">
        <p14:creationId xmlns:p14="http://schemas.microsoft.com/office/powerpoint/2010/main" val="2138321955"/>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tiff"/></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emf"/><Relationship Id="rId5" Type="http://schemas.openxmlformats.org/officeDocument/2006/relationships/image" Target="../media/image12.tiff"/><Relationship Id="rId6"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6" name="ZoneTexte 5"/>
          <p:cNvSpPr txBox="1"/>
          <p:nvPr/>
        </p:nvSpPr>
        <p:spPr>
          <a:xfrm>
            <a:off x="4004745" y="5511147"/>
            <a:ext cx="4463081" cy="461665"/>
          </a:xfrm>
          <a:prstGeom prst="rect">
            <a:avLst/>
          </a:prstGeom>
          <a:noFill/>
        </p:spPr>
        <p:txBody>
          <a:bodyPr wrap="none" rtlCol="0">
            <a:spAutoFit/>
          </a:bodyPr>
          <a:lstStyle/>
          <a:p>
            <a:r>
              <a:rPr lang="fr-CH" sz="2400" b="1" dirty="0" err="1">
                <a:solidFill>
                  <a:schemeClr val="accent1">
                    <a:lumMod val="50000"/>
                  </a:schemeClr>
                </a:solidFill>
              </a:rPr>
              <a:t>c</a:t>
            </a:r>
            <a:r>
              <a:rPr lang="fr-CH" sz="2400" b="1" dirty="0" err="1" smtClean="0">
                <a:solidFill>
                  <a:schemeClr val="accent1">
                    <a:lumMod val="50000"/>
                  </a:schemeClr>
                </a:solidFill>
              </a:rPr>
              <a:t>arlos.leon@odformation.org</a:t>
            </a:r>
            <a:endParaRPr lang="fr-CH" sz="2400" b="1" dirty="0">
              <a:solidFill>
                <a:schemeClr val="accent1">
                  <a:lumMod val="50000"/>
                </a:schemeClr>
              </a:solidFill>
            </a:endParaRPr>
          </a:p>
        </p:txBody>
      </p:sp>
      <p:sp>
        <p:nvSpPr>
          <p:cNvPr id="7" name="Rectangle 6"/>
          <p:cNvSpPr/>
          <p:nvPr/>
        </p:nvSpPr>
        <p:spPr>
          <a:xfrm>
            <a:off x="316523" y="1687307"/>
            <a:ext cx="11517923" cy="1200329"/>
          </a:xfrm>
          <a:prstGeom prst="rect">
            <a:avLst/>
          </a:prstGeom>
        </p:spPr>
        <p:txBody>
          <a:bodyPr wrap="square">
            <a:spAutoFit/>
          </a:bodyPr>
          <a:lstStyle/>
          <a:p>
            <a:pPr algn="ctr"/>
            <a:r>
              <a:rPr lang="fr-CH" sz="3600" b="1" spc="300" dirty="0" err="1" smtClean="0">
                <a:solidFill>
                  <a:schemeClr val="accent1">
                    <a:lumMod val="50000"/>
                  </a:schemeClr>
                </a:solidFill>
                <a:latin typeface="Abadi MT Condensed Extra Bold" charset="0"/>
                <a:ea typeface="Abadi MT Condensed Extra Bold" charset="0"/>
                <a:cs typeface="Abadi MT Condensed Extra Bold" charset="0"/>
              </a:rPr>
              <a:t>Iniciando</a:t>
            </a:r>
            <a:r>
              <a:rPr lang="fr-CH" sz="3600" b="1" spc="300" dirty="0" smtClean="0">
                <a:solidFill>
                  <a:schemeClr val="accent1">
                    <a:lumMod val="50000"/>
                  </a:schemeClr>
                </a:solidFill>
                <a:latin typeface="Abadi MT Condensed Extra Bold" charset="0"/>
                <a:ea typeface="Abadi MT Condensed Extra Bold" charset="0"/>
                <a:cs typeface="Abadi MT Condensed Extra Bold" charset="0"/>
              </a:rPr>
              <a:t> y </a:t>
            </a:r>
            <a:r>
              <a:rPr lang="fr-CH" sz="3600" b="1" spc="300" dirty="0" err="1" smtClean="0">
                <a:solidFill>
                  <a:schemeClr val="accent1">
                    <a:lumMod val="50000"/>
                  </a:schemeClr>
                </a:solidFill>
                <a:latin typeface="Abadi MT Condensed Extra Bold" charset="0"/>
                <a:ea typeface="Abadi MT Condensed Extra Bold" charset="0"/>
                <a:cs typeface="Abadi MT Condensed Extra Bold" charset="0"/>
              </a:rPr>
              <a:t>cerrando</a:t>
            </a:r>
            <a:r>
              <a:rPr lang="fr-CH" sz="3600" b="1" spc="300" dirty="0" smtClean="0">
                <a:solidFill>
                  <a:schemeClr val="accent1">
                    <a:lumMod val="50000"/>
                  </a:schemeClr>
                </a:solidFill>
                <a:latin typeface="Abadi MT Condensed Extra Bold" charset="0"/>
                <a:ea typeface="Abadi MT Condensed Extra Bold" charset="0"/>
                <a:cs typeface="Abadi MT Condensed Extra Bold" charset="0"/>
              </a:rPr>
              <a:t> </a:t>
            </a:r>
            <a:r>
              <a:rPr lang="fr-CH" sz="3600" b="1" spc="300" dirty="0" err="1" smtClean="0">
                <a:solidFill>
                  <a:schemeClr val="accent1">
                    <a:lumMod val="50000"/>
                  </a:schemeClr>
                </a:solidFill>
                <a:latin typeface="Abadi MT Condensed Extra Bold" charset="0"/>
                <a:ea typeface="Abadi MT Condensed Extra Bold" charset="0"/>
                <a:cs typeface="Abadi MT Condensed Extra Bold" charset="0"/>
              </a:rPr>
              <a:t>réuniones</a:t>
            </a:r>
            <a:r>
              <a:rPr lang="fr-CH" sz="3600" b="1" spc="300" dirty="0" smtClean="0">
                <a:solidFill>
                  <a:schemeClr val="accent1">
                    <a:lumMod val="50000"/>
                  </a:schemeClr>
                </a:solidFill>
                <a:latin typeface="Abadi MT Condensed Extra Bold" charset="0"/>
                <a:ea typeface="Abadi MT Condensed Extra Bold" charset="0"/>
                <a:cs typeface="Abadi MT Condensed Extra Bold" charset="0"/>
              </a:rPr>
              <a:t> </a:t>
            </a:r>
            <a:r>
              <a:rPr lang="fr-CH" sz="3600" b="1" spc="300" dirty="0" err="1" smtClean="0">
                <a:solidFill>
                  <a:schemeClr val="accent1">
                    <a:lumMod val="50000"/>
                  </a:schemeClr>
                </a:solidFill>
                <a:latin typeface="Abadi MT Condensed Extra Bold" charset="0"/>
                <a:ea typeface="Abadi MT Condensed Extra Bold" charset="0"/>
                <a:cs typeface="Abadi MT Condensed Extra Bold" charset="0"/>
              </a:rPr>
              <a:t>dialogicas</a:t>
            </a:r>
            <a:r>
              <a:rPr lang="fr-CH" sz="3600" b="1" spc="300" dirty="0" smtClean="0">
                <a:solidFill>
                  <a:schemeClr val="accent1">
                    <a:lumMod val="50000"/>
                  </a:schemeClr>
                </a:solidFill>
                <a:latin typeface="Abadi MT Condensed Extra Bold" charset="0"/>
                <a:ea typeface="Abadi MT Condensed Extra Bold" charset="0"/>
                <a:cs typeface="Abadi MT Condensed Extra Bold" charset="0"/>
              </a:rPr>
              <a:t> : </a:t>
            </a:r>
          </a:p>
          <a:p>
            <a:pPr algn="ctr"/>
            <a:r>
              <a:rPr lang="fr-CH" sz="3600" b="1" spc="300" dirty="0" err="1" smtClean="0">
                <a:solidFill>
                  <a:schemeClr val="accent1">
                    <a:lumMod val="50000"/>
                  </a:schemeClr>
                </a:solidFill>
                <a:latin typeface="Abadi MT Condensed Extra Bold" charset="0"/>
                <a:ea typeface="Abadi MT Condensed Extra Bold" charset="0"/>
                <a:cs typeface="Abadi MT Condensed Extra Bold" charset="0"/>
              </a:rPr>
              <a:t>algunas</a:t>
            </a:r>
            <a:r>
              <a:rPr lang="fr-CH" sz="3600" b="1" spc="300" dirty="0" smtClean="0">
                <a:solidFill>
                  <a:schemeClr val="accent1">
                    <a:lumMod val="50000"/>
                  </a:schemeClr>
                </a:solidFill>
                <a:latin typeface="Abadi MT Condensed Extra Bold" charset="0"/>
                <a:ea typeface="Abadi MT Condensed Extra Bold" charset="0"/>
                <a:cs typeface="Abadi MT Condensed Extra Bold" charset="0"/>
              </a:rPr>
              <a:t> pistas</a:t>
            </a:r>
            <a:endParaRPr lang="fr-CH" sz="3600" b="1" spc="300" dirty="0">
              <a:solidFill>
                <a:schemeClr val="accent1">
                  <a:lumMod val="50000"/>
                </a:schemeClr>
              </a:solidFill>
              <a:latin typeface="Abadi MT Condensed Extra Bold" charset="0"/>
              <a:ea typeface="Abadi MT Condensed Extra Bold" charset="0"/>
              <a:cs typeface="Abadi MT Condensed Extra Bold" charset="0"/>
            </a:endParaRPr>
          </a:p>
        </p:txBody>
      </p:sp>
      <p:sp>
        <p:nvSpPr>
          <p:cNvPr id="8" name="ZoneTexte 7"/>
          <p:cNvSpPr txBox="1"/>
          <p:nvPr/>
        </p:nvSpPr>
        <p:spPr>
          <a:xfrm>
            <a:off x="2862414" y="3778274"/>
            <a:ext cx="6244018" cy="1569660"/>
          </a:xfrm>
          <a:prstGeom prst="rect">
            <a:avLst/>
          </a:prstGeom>
          <a:noFill/>
        </p:spPr>
        <p:txBody>
          <a:bodyPr wrap="none" rtlCol="0">
            <a:spAutoFit/>
          </a:bodyPr>
          <a:lstStyle/>
          <a:p>
            <a:pPr algn="ctr"/>
            <a:r>
              <a:rPr lang="fr-CH" sz="2400" b="1" dirty="0" smtClean="0">
                <a:solidFill>
                  <a:schemeClr val="accent1">
                    <a:lumMod val="50000"/>
                  </a:schemeClr>
                </a:solidFill>
              </a:rPr>
              <a:t>Carlos León </a:t>
            </a:r>
          </a:p>
          <a:p>
            <a:pPr algn="ctr"/>
            <a:r>
              <a:rPr lang="fr-CH" sz="2400" b="1" dirty="0" smtClean="0">
                <a:solidFill>
                  <a:schemeClr val="accent1">
                    <a:lumMod val="50000"/>
                  </a:schemeClr>
                </a:solidFill>
              </a:rPr>
              <a:t>Dr en psychologie, psychothérapeute</a:t>
            </a:r>
          </a:p>
          <a:p>
            <a:pPr algn="ctr"/>
            <a:endParaRPr lang="fr-CH" sz="2400" b="1" dirty="0" smtClean="0">
              <a:solidFill>
                <a:schemeClr val="accent1">
                  <a:lumMod val="50000"/>
                </a:schemeClr>
              </a:solidFill>
            </a:endParaRPr>
          </a:p>
          <a:p>
            <a:pPr algn="ctr"/>
            <a:r>
              <a:rPr lang="fr-CH" sz="2400" b="1" dirty="0" err="1" smtClean="0">
                <a:solidFill>
                  <a:schemeClr val="accent1">
                    <a:lumMod val="50000"/>
                  </a:schemeClr>
                </a:solidFill>
              </a:rPr>
              <a:t>Docente</a:t>
            </a:r>
            <a:r>
              <a:rPr lang="fr-CH" sz="2400" b="1" dirty="0" smtClean="0">
                <a:solidFill>
                  <a:schemeClr val="accent1">
                    <a:lumMod val="50000"/>
                  </a:schemeClr>
                </a:solidFill>
              </a:rPr>
              <a:t> international en Open Dialogue</a:t>
            </a:r>
            <a:endParaRPr lang="fr-CH" sz="2400" b="1" dirty="0">
              <a:solidFill>
                <a:schemeClr val="accent1">
                  <a:lumMod val="50000"/>
                </a:schemeClr>
              </a:solidFill>
            </a:endParaRPr>
          </a:p>
        </p:txBody>
      </p:sp>
      <p:sp>
        <p:nvSpPr>
          <p:cNvPr id="9" name="Rectangle 8"/>
          <p:cNvSpPr/>
          <p:nvPr/>
        </p:nvSpPr>
        <p:spPr>
          <a:xfrm>
            <a:off x="2755110" y="239061"/>
            <a:ext cx="6464334" cy="1077218"/>
          </a:xfrm>
          <a:prstGeom prst="rect">
            <a:avLst/>
          </a:prstGeom>
        </p:spPr>
        <p:txBody>
          <a:bodyPr wrap="none">
            <a:spAutoFit/>
          </a:bodyPr>
          <a:lstStyle/>
          <a:p>
            <a:pPr algn="ctr"/>
            <a:r>
              <a:rPr lang="fr-CH" sz="2800" b="1" dirty="0" err="1" smtClean="0">
                <a:solidFill>
                  <a:schemeClr val="accent1">
                    <a:lumMod val="50000"/>
                  </a:schemeClr>
                </a:solidFill>
                <a:latin typeface="Helvetica" charset="0"/>
                <a:ea typeface="Calibri" charset="0"/>
                <a:cs typeface="Times New Roman" charset="0"/>
              </a:rPr>
              <a:t>D</a:t>
            </a:r>
            <a:r>
              <a:rPr lang="fr-CH" sz="2800" b="1" dirty="0" err="1" smtClean="0">
                <a:solidFill>
                  <a:schemeClr val="accent1">
                    <a:lumMod val="50000"/>
                  </a:schemeClr>
                </a:solidFill>
                <a:effectLst/>
                <a:latin typeface="Helvetica" charset="0"/>
                <a:ea typeface="Calibri" charset="0"/>
                <a:cs typeface="Times New Roman" charset="0"/>
              </a:rPr>
              <a:t>iálogo</a:t>
            </a:r>
            <a:r>
              <a:rPr lang="fr-CH" sz="2800" b="1" dirty="0" smtClean="0">
                <a:solidFill>
                  <a:schemeClr val="accent1">
                    <a:lumMod val="50000"/>
                  </a:schemeClr>
                </a:solidFill>
                <a:effectLst/>
                <a:latin typeface="Helvetica" charset="0"/>
                <a:ea typeface="Calibri" charset="0"/>
                <a:cs typeface="Times New Roman" charset="0"/>
              </a:rPr>
              <a:t> </a:t>
            </a:r>
            <a:r>
              <a:rPr lang="fr-CH" sz="2800" b="1" dirty="0" err="1" smtClean="0">
                <a:solidFill>
                  <a:schemeClr val="accent1">
                    <a:lumMod val="50000"/>
                  </a:schemeClr>
                </a:solidFill>
                <a:effectLst/>
                <a:latin typeface="Helvetica" charset="0"/>
                <a:ea typeface="Calibri" charset="0"/>
                <a:cs typeface="Times New Roman" charset="0"/>
              </a:rPr>
              <a:t>abierto</a:t>
            </a:r>
            <a:endParaRPr lang="fr-CH" sz="2800" b="1" dirty="0" smtClean="0">
              <a:solidFill>
                <a:schemeClr val="accent1">
                  <a:lumMod val="50000"/>
                </a:schemeClr>
              </a:solidFill>
              <a:effectLst/>
              <a:latin typeface="Helvetica" charset="0"/>
              <a:ea typeface="Calibri" charset="0"/>
              <a:cs typeface="Times New Roman" charset="0"/>
            </a:endParaRPr>
          </a:p>
          <a:p>
            <a:pPr algn="ctr"/>
            <a:endParaRPr lang="fr-CH" sz="1200" b="1" dirty="0" smtClean="0">
              <a:solidFill>
                <a:schemeClr val="accent1">
                  <a:lumMod val="50000"/>
                </a:schemeClr>
              </a:solidFill>
              <a:effectLst/>
              <a:latin typeface="Helvetica" charset="0"/>
              <a:ea typeface="Calibri" charset="0"/>
              <a:cs typeface="Times New Roman" charset="0"/>
            </a:endParaRPr>
          </a:p>
          <a:p>
            <a:pPr algn="ctr"/>
            <a:r>
              <a:rPr lang="fr-CH" sz="2400" b="1" dirty="0" smtClean="0">
                <a:solidFill>
                  <a:schemeClr val="accent1">
                    <a:lumMod val="50000"/>
                  </a:schemeClr>
                </a:solidFill>
                <a:latin typeface="Helvetica" charset="0"/>
                <a:ea typeface="Calibri" charset="0"/>
                <a:cs typeface="Times New Roman" charset="0"/>
              </a:rPr>
              <a:t>CERTIFICACION INTERNACIONAL NIVEL II</a:t>
            </a:r>
            <a:endParaRPr lang="es-ES_tradnl" sz="2400" b="1" dirty="0">
              <a:solidFill>
                <a:schemeClr val="accent1">
                  <a:lumMod val="50000"/>
                </a:schemeClr>
              </a:solidFill>
            </a:endParaRPr>
          </a:p>
        </p:txBody>
      </p:sp>
    </p:spTree>
    <p:extLst>
      <p:ext uri="{BB962C8B-B14F-4D97-AF65-F5344CB8AC3E}">
        <p14:creationId xmlns:p14="http://schemas.microsoft.com/office/powerpoint/2010/main" val="51876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ZoneTexte 2"/>
          <p:cNvSpPr txBox="1"/>
          <p:nvPr/>
        </p:nvSpPr>
        <p:spPr>
          <a:xfrm>
            <a:off x="1719072" y="2011680"/>
            <a:ext cx="7498080" cy="2585323"/>
          </a:xfrm>
          <a:prstGeom prst="rect">
            <a:avLst/>
          </a:prstGeom>
          <a:noFill/>
        </p:spPr>
        <p:txBody>
          <a:bodyPr wrap="square" rtlCol="0">
            <a:spAutoFit/>
          </a:bodyPr>
          <a:lstStyle/>
          <a:p>
            <a:r>
              <a:rPr lang="es-ES_tradnl" sz="5400" b="1" dirty="0" smtClean="0">
                <a:solidFill>
                  <a:srgbClr val="7030A0"/>
                </a:solidFill>
              </a:rPr>
              <a:t>Preparativos y condiciones al dialogo</a:t>
            </a:r>
            <a:endParaRPr lang="es-ES_tradnl" sz="5400" b="1" dirty="0">
              <a:solidFill>
                <a:srgbClr val="7030A0"/>
              </a:solidFill>
            </a:endParaRPr>
          </a:p>
        </p:txBody>
      </p:sp>
    </p:spTree>
    <p:extLst>
      <p:ext uri="{BB962C8B-B14F-4D97-AF65-F5344CB8AC3E}">
        <p14:creationId xmlns:p14="http://schemas.microsoft.com/office/powerpoint/2010/main" val="199529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4" name="ZoneTexte 3"/>
          <p:cNvSpPr txBox="1"/>
          <p:nvPr/>
        </p:nvSpPr>
        <p:spPr>
          <a:xfrm>
            <a:off x="1567656" y="379484"/>
            <a:ext cx="8518358" cy="523220"/>
          </a:xfrm>
          <a:prstGeom prst="rect">
            <a:avLst/>
          </a:prstGeom>
          <a:noFill/>
        </p:spPr>
        <p:txBody>
          <a:bodyPr wrap="square" rtlCol="0">
            <a:spAutoFit/>
          </a:bodyPr>
          <a:lstStyle/>
          <a:p>
            <a:pPr algn="ctr"/>
            <a:r>
              <a:rPr lang="es-ES_tradnl" sz="2800" b="1" dirty="0" smtClean="0">
                <a:solidFill>
                  <a:schemeClr val="accent1">
                    <a:lumMod val="50000"/>
                  </a:schemeClr>
                </a:solidFill>
                <a:latin typeface="+mj-lt"/>
              </a:rPr>
              <a:t>Que se busca en un encuentro dialógico ?</a:t>
            </a:r>
          </a:p>
        </p:txBody>
      </p:sp>
      <p:pic>
        <p:nvPicPr>
          <p:cNvPr id="6" name="Picture 4" descr="Ã©sultat de recherche d'images pour &quot;psychothÃ©rapi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144" y="1459545"/>
            <a:ext cx="5373381" cy="358225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567656" y="5598641"/>
            <a:ext cx="9180576" cy="461665"/>
          </a:xfrm>
          <a:prstGeom prst="rect">
            <a:avLst/>
          </a:prstGeom>
          <a:noFill/>
        </p:spPr>
        <p:txBody>
          <a:bodyPr wrap="square" rtlCol="0">
            <a:spAutoFit/>
          </a:bodyPr>
          <a:lstStyle/>
          <a:p>
            <a:r>
              <a:rPr lang="es-ES_tradnl" sz="2400" b="1" dirty="0" smtClean="0">
                <a:solidFill>
                  <a:schemeClr val="accent1">
                    <a:lumMod val="50000"/>
                  </a:schemeClr>
                </a:solidFill>
                <a:latin typeface="+mj-lt"/>
              </a:rPr>
              <a:t>Cuales son algunos de los elementos</a:t>
            </a:r>
            <a:r>
              <a:rPr lang="es-ES_tradnl" sz="2400" b="1" dirty="0" smtClean="0">
                <a:solidFill>
                  <a:schemeClr val="accent1">
                    <a:lumMod val="50000"/>
                  </a:schemeClr>
                </a:solidFill>
                <a:latin typeface="+mj-lt"/>
              </a:rPr>
              <a:t> </a:t>
            </a:r>
            <a:r>
              <a:rPr lang="es-ES_tradnl" sz="2400" b="1" dirty="0" smtClean="0">
                <a:solidFill>
                  <a:schemeClr val="accent1">
                    <a:lumMod val="50000"/>
                  </a:schemeClr>
                </a:solidFill>
                <a:latin typeface="+mj-lt"/>
              </a:rPr>
              <a:t>del </a:t>
            </a:r>
            <a:r>
              <a:rPr lang="es-ES_tradnl" sz="2400" b="1" dirty="0" smtClean="0">
                <a:solidFill>
                  <a:schemeClr val="accent1">
                    <a:lumMod val="50000"/>
                  </a:schemeClr>
                </a:solidFill>
                <a:latin typeface="+mj-lt"/>
              </a:rPr>
              <a:t>dialogo ?</a:t>
            </a:r>
            <a:endParaRPr lang="es-ES_tradnl" sz="2400" b="1" dirty="0" smtClean="0">
              <a:solidFill>
                <a:schemeClr val="accent1">
                  <a:lumMod val="50000"/>
                </a:schemeClr>
              </a:solidFill>
              <a:latin typeface="+mj-lt"/>
            </a:endParaRPr>
          </a:p>
        </p:txBody>
      </p:sp>
    </p:spTree>
    <p:extLst>
      <p:ext uri="{BB962C8B-B14F-4D97-AF65-F5344CB8AC3E}">
        <p14:creationId xmlns:p14="http://schemas.microsoft.com/office/powerpoint/2010/main" val="77228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4" name="Rectangle 3"/>
          <p:cNvSpPr/>
          <p:nvPr/>
        </p:nvSpPr>
        <p:spPr>
          <a:xfrm>
            <a:off x="533902" y="641094"/>
            <a:ext cx="11456842" cy="784830"/>
          </a:xfrm>
          <a:prstGeom prst="rect">
            <a:avLst/>
          </a:prstGeom>
        </p:spPr>
        <p:txBody>
          <a:bodyPr wrap="square">
            <a:spAutoFit/>
          </a:bodyPr>
          <a:lstStyle/>
          <a:p>
            <a:r>
              <a:rPr lang="fr-CH" dirty="0">
                <a:solidFill>
                  <a:srgbClr val="7030A0"/>
                </a:solidFill>
              </a:rPr>
              <a:t> </a:t>
            </a:r>
            <a:endParaRPr lang="fr-FR" dirty="0">
              <a:solidFill>
                <a:srgbClr val="7030A0"/>
              </a:solidFill>
            </a:endParaRPr>
          </a:p>
          <a:p>
            <a:pPr>
              <a:lnSpc>
                <a:spcPct val="150000"/>
              </a:lnSpc>
              <a:buClr>
                <a:schemeClr val="accent5">
                  <a:lumMod val="75000"/>
                </a:schemeClr>
              </a:buClr>
            </a:pPr>
            <a:endParaRPr lang="es-ES_tradnl" altLang="en-US" b="1" dirty="0" smtClean="0">
              <a:solidFill>
                <a:srgbClr val="7030A0"/>
              </a:solidFill>
              <a:ea typeface="ＭＳ Ｐゴシック" panose="020B0600070205080204" pitchFamily="34" charset="-128"/>
            </a:endParaRPr>
          </a:p>
        </p:txBody>
      </p:sp>
      <p:sp>
        <p:nvSpPr>
          <p:cNvPr id="3" name="ZoneTexte 2"/>
          <p:cNvSpPr txBox="1"/>
          <p:nvPr/>
        </p:nvSpPr>
        <p:spPr>
          <a:xfrm>
            <a:off x="533902" y="3682996"/>
            <a:ext cx="11225283" cy="3046988"/>
          </a:xfrm>
          <a:prstGeom prst="rect">
            <a:avLst/>
          </a:prstGeom>
          <a:noFill/>
        </p:spPr>
        <p:txBody>
          <a:bodyPr wrap="square" rtlCol="0">
            <a:spAutoFit/>
          </a:bodyPr>
          <a:lstStyle/>
          <a:p>
            <a:pPr marL="342900" indent="-342900">
              <a:lnSpc>
                <a:spcPct val="200000"/>
              </a:lnSpc>
              <a:buFont typeface="Arial" charset="0"/>
              <a:buChar char="•"/>
            </a:pPr>
            <a:r>
              <a:rPr lang="es-ES_tradnl" sz="2400" b="1" dirty="0" smtClean="0">
                <a:solidFill>
                  <a:schemeClr val="accent6">
                    <a:lumMod val="75000"/>
                  </a:schemeClr>
                </a:solidFill>
              </a:rPr>
              <a:t>Incluir las personas que definen el problema, las mas importantes</a:t>
            </a:r>
          </a:p>
          <a:p>
            <a:pPr marL="342900" indent="-342900">
              <a:lnSpc>
                <a:spcPct val="200000"/>
              </a:lnSpc>
              <a:buFont typeface="Arial" charset="0"/>
              <a:buChar char="•"/>
            </a:pPr>
            <a:r>
              <a:rPr lang="es-ES_tradnl" sz="2400" b="1" dirty="0" smtClean="0">
                <a:solidFill>
                  <a:schemeClr val="accent6">
                    <a:lumMod val="75000"/>
                  </a:schemeClr>
                </a:solidFill>
              </a:rPr>
              <a:t>Disposición a la curiosidad, la empatía la estimulación al dialogo</a:t>
            </a:r>
          </a:p>
          <a:p>
            <a:pPr marL="342900" indent="-342900">
              <a:lnSpc>
                <a:spcPct val="200000"/>
              </a:lnSpc>
              <a:buFont typeface="Arial" charset="0"/>
              <a:buChar char="•"/>
            </a:pPr>
            <a:r>
              <a:rPr lang="es-ES_tradnl" sz="2400" b="1" dirty="0" smtClean="0">
                <a:solidFill>
                  <a:schemeClr val="accent6">
                    <a:lumMod val="75000"/>
                  </a:schemeClr>
                </a:solidFill>
              </a:rPr>
              <a:t>Estar atento a mantener el espíritu del dialogo y las posibles derivas mono-lógicas</a:t>
            </a:r>
          </a:p>
        </p:txBody>
      </p:sp>
      <p:sp>
        <p:nvSpPr>
          <p:cNvPr id="6" name="Rectangle 5"/>
          <p:cNvSpPr/>
          <p:nvPr/>
        </p:nvSpPr>
        <p:spPr>
          <a:xfrm>
            <a:off x="533902" y="764024"/>
            <a:ext cx="10869168" cy="3046988"/>
          </a:xfrm>
          <a:prstGeom prst="rect">
            <a:avLst/>
          </a:prstGeom>
        </p:spPr>
        <p:txBody>
          <a:bodyPr wrap="square">
            <a:spAutoFit/>
          </a:bodyPr>
          <a:lstStyle/>
          <a:p>
            <a:pPr marL="342900" indent="-342900">
              <a:lnSpc>
                <a:spcPct val="200000"/>
              </a:lnSpc>
              <a:buFont typeface="Arial" charset="0"/>
              <a:buChar char="•"/>
            </a:pPr>
            <a:r>
              <a:rPr lang="es-ES_tradnl" sz="2400" b="1" dirty="0">
                <a:solidFill>
                  <a:schemeClr val="accent6">
                    <a:lumMod val="75000"/>
                  </a:schemeClr>
                </a:solidFill>
              </a:rPr>
              <a:t>Preparar el espacio </a:t>
            </a:r>
            <a:r>
              <a:rPr lang="es-ES_tradnl" sz="2400" b="1" dirty="0" smtClean="0">
                <a:solidFill>
                  <a:schemeClr val="accent6">
                    <a:lumMod val="75000"/>
                  </a:schemeClr>
                </a:solidFill>
              </a:rPr>
              <a:t>multidimensional para </a:t>
            </a:r>
            <a:r>
              <a:rPr lang="es-ES_tradnl" sz="2400" b="1" dirty="0">
                <a:solidFill>
                  <a:schemeClr val="accent6">
                    <a:lumMod val="75000"/>
                  </a:schemeClr>
                </a:solidFill>
              </a:rPr>
              <a:t>que resulte adecuado al dialogo</a:t>
            </a:r>
          </a:p>
          <a:p>
            <a:pPr marL="342900" indent="-342900">
              <a:lnSpc>
                <a:spcPct val="200000"/>
              </a:lnSpc>
              <a:buFont typeface="Arial" charset="0"/>
              <a:buChar char="•"/>
            </a:pPr>
            <a:r>
              <a:rPr lang="es-ES_tradnl" sz="2400" b="1" dirty="0" smtClean="0">
                <a:solidFill>
                  <a:schemeClr val="accent6">
                    <a:lumMod val="75000"/>
                  </a:schemeClr>
                </a:solidFill>
              </a:rPr>
              <a:t>Prevenir </a:t>
            </a:r>
            <a:r>
              <a:rPr lang="es-ES_tradnl" sz="2400" b="1" dirty="0">
                <a:solidFill>
                  <a:schemeClr val="accent6">
                    <a:lumMod val="75000"/>
                  </a:schemeClr>
                </a:solidFill>
              </a:rPr>
              <a:t>suficientemente el tiempo de las reuniones, responder lo mas rápidamente posible, estar dispuesto a seguir la situación</a:t>
            </a:r>
          </a:p>
        </p:txBody>
      </p:sp>
      <p:sp>
        <p:nvSpPr>
          <p:cNvPr id="7" name="ZoneTexte 6"/>
          <p:cNvSpPr txBox="1"/>
          <p:nvPr/>
        </p:nvSpPr>
        <p:spPr>
          <a:xfrm>
            <a:off x="1567656" y="379484"/>
            <a:ext cx="8518358" cy="523220"/>
          </a:xfrm>
          <a:prstGeom prst="rect">
            <a:avLst/>
          </a:prstGeom>
          <a:noFill/>
        </p:spPr>
        <p:txBody>
          <a:bodyPr wrap="square" rtlCol="0">
            <a:spAutoFit/>
          </a:bodyPr>
          <a:lstStyle/>
          <a:p>
            <a:pPr algn="ctr"/>
            <a:r>
              <a:rPr lang="es-ES_tradnl" sz="2800" b="1" dirty="0" smtClean="0">
                <a:solidFill>
                  <a:schemeClr val="accent1">
                    <a:lumMod val="50000"/>
                  </a:schemeClr>
                </a:solidFill>
                <a:latin typeface="+mj-lt"/>
              </a:rPr>
              <a:t>Preparativos</a:t>
            </a:r>
            <a:r>
              <a:rPr lang="es-ES_tradnl" sz="2800" b="1" dirty="0" smtClean="0">
                <a:solidFill>
                  <a:schemeClr val="accent1">
                    <a:lumMod val="50000"/>
                  </a:schemeClr>
                </a:solidFill>
                <a:latin typeface="+mj-lt"/>
              </a:rPr>
              <a:t> </a:t>
            </a:r>
            <a:r>
              <a:rPr lang="es-ES_tradnl" sz="2800" b="1" dirty="0" smtClean="0">
                <a:solidFill>
                  <a:schemeClr val="accent1">
                    <a:lumMod val="50000"/>
                  </a:schemeClr>
                </a:solidFill>
                <a:latin typeface="+mj-lt"/>
              </a:rPr>
              <a:t>?</a:t>
            </a:r>
          </a:p>
        </p:txBody>
      </p:sp>
    </p:spTree>
    <p:extLst>
      <p:ext uri="{BB962C8B-B14F-4D97-AF65-F5344CB8AC3E}">
        <p14:creationId xmlns:p14="http://schemas.microsoft.com/office/powerpoint/2010/main" val="197867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ZoneTexte 1"/>
          <p:cNvSpPr txBox="1"/>
          <p:nvPr/>
        </p:nvSpPr>
        <p:spPr>
          <a:xfrm>
            <a:off x="1007261" y="409458"/>
            <a:ext cx="10413872" cy="523220"/>
          </a:xfrm>
          <a:prstGeom prst="rect">
            <a:avLst/>
          </a:prstGeom>
          <a:noFill/>
        </p:spPr>
        <p:txBody>
          <a:bodyPr wrap="square" rtlCol="0">
            <a:spAutoFit/>
          </a:bodyPr>
          <a:lstStyle/>
          <a:p>
            <a:pPr algn="ctr"/>
            <a:r>
              <a:rPr lang="es-ES_tradnl" sz="2800" b="1" dirty="0" smtClean="0">
                <a:solidFill>
                  <a:schemeClr val="accent1">
                    <a:lumMod val="50000"/>
                  </a:schemeClr>
                </a:solidFill>
                <a:latin typeface="+mj-lt"/>
              </a:rPr>
              <a:t>Conocimientos y experiencias de vida del terapeuta</a:t>
            </a:r>
            <a:endParaRPr lang="es-ES_tradnl" sz="2800" b="1" dirty="0" smtClean="0">
              <a:solidFill>
                <a:schemeClr val="accent1">
                  <a:lumMod val="50000"/>
                </a:schemeClr>
              </a:solidFill>
              <a:latin typeface="+mj-lt"/>
            </a:endParaRPr>
          </a:p>
        </p:txBody>
      </p:sp>
      <p:sp>
        <p:nvSpPr>
          <p:cNvPr id="4" name="Rectangle 3"/>
          <p:cNvSpPr/>
          <p:nvPr/>
        </p:nvSpPr>
        <p:spPr>
          <a:xfrm>
            <a:off x="485776" y="1677674"/>
            <a:ext cx="11456842" cy="4170372"/>
          </a:xfrm>
          <a:prstGeom prst="rect">
            <a:avLst/>
          </a:prstGeom>
        </p:spPr>
        <p:txBody>
          <a:bodyPr wrap="square">
            <a:spAutoFit/>
          </a:bodyPr>
          <a:lstStyle/>
          <a:p>
            <a:pPr marL="342900" indent="-342900">
              <a:lnSpc>
                <a:spcPct val="150000"/>
              </a:lnSpc>
              <a:spcAft>
                <a:spcPts val="600"/>
              </a:spcAft>
              <a:buClr>
                <a:schemeClr val="accent5">
                  <a:lumMod val="75000"/>
                </a:schemeClr>
              </a:buClr>
              <a:buFont typeface="Arial" charset="0"/>
              <a:buChar char="•"/>
            </a:pPr>
            <a:r>
              <a:rPr lang="es-ES_tradnl" altLang="en-US" sz="2400" b="1" dirty="0" smtClean="0">
                <a:solidFill>
                  <a:schemeClr val="accent6">
                    <a:lumMod val="75000"/>
                  </a:schemeClr>
                </a:solidFill>
                <a:ea typeface="ＭＳ Ｐゴシック" panose="020B0600070205080204" pitchFamily="34" charset="-128"/>
              </a:rPr>
              <a:t>Disponibilidad  a pensar, cambiar, dudar de sus propios puntos de vista</a:t>
            </a:r>
          </a:p>
          <a:p>
            <a:pPr marL="342900" indent="-342900">
              <a:lnSpc>
                <a:spcPct val="150000"/>
              </a:lnSpc>
              <a:spcAft>
                <a:spcPts val="600"/>
              </a:spcAft>
              <a:buClr>
                <a:schemeClr val="accent5">
                  <a:lumMod val="75000"/>
                </a:schemeClr>
              </a:buClr>
              <a:buFont typeface="Arial" charset="0"/>
              <a:buChar char="•"/>
            </a:pPr>
            <a:r>
              <a:rPr lang="es-ES_tradnl" altLang="en-US" sz="2400" b="1" dirty="0" smtClean="0">
                <a:solidFill>
                  <a:schemeClr val="accent6">
                    <a:lumMod val="75000"/>
                  </a:schemeClr>
                </a:solidFill>
                <a:ea typeface="ＭＳ Ｐゴシック" panose="020B0600070205080204" pitchFamily="34" charset="-128"/>
              </a:rPr>
              <a:t>Ninguna obligación a saber todo definitivamente, nadie posee la verdad absoluta</a:t>
            </a:r>
          </a:p>
          <a:p>
            <a:pPr marL="342900" indent="-342900">
              <a:lnSpc>
                <a:spcPct val="150000"/>
              </a:lnSpc>
              <a:spcAft>
                <a:spcPts val="600"/>
              </a:spcAft>
              <a:buClr>
                <a:schemeClr val="accent5">
                  <a:lumMod val="75000"/>
                </a:schemeClr>
              </a:buClr>
              <a:buFont typeface="Arial" charset="0"/>
              <a:buChar char="•"/>
            </a:pPr>
            <a:r>
              <a:rPr lang="es-ES_tradnl" altLang="en-US" sz="2400" b="1" dirty="0" smtClean="0">
                <a:solidFill>
                  <a:schemeClr val="accent6">
                    <a:lumMod val="75000"/>
                  </a:schemeClr>
                </a:solidFill>
                <a:ea typeface="ＭＳ Ｐゴシック" panose="020B0600070205080204" pitchFamily="34" charset="-128"/>
              </a:rPr>
              <a:t>Compartir </a:t>
            </a:r>
            <a:r>
              <a:rPr lang="es-ES_tradnl" altLang="en-US" sz="2400" b="1" dirty="0" smtClean="0">
                <a:solidFill>
                  <a:schemeClr val="accent6">
                    <a:lumMod val="75000"/>
                  </a:schemeClr>
                </a:solidFill>
                <a:ea typeface="ＭＳ Ｐゴシック" panose="020B0600070205080204" pitchFamily="34" charset="-128"/>
              </a:rPr>
              <a:t>algunas de sus ideas y resonancias y </a:t>
            </a:r>
            <a:r>
              <a:rPr lang="es-ES_tradnl" altLang="en-US" sz="2400" b="1" dirty="0" smtClean="0">
                <a:solidFill>
                  <a:schemeClr val="accent6">
                    <a:lumMod val="75000"/>
                  </a:schemeClr>
                </a:solidFill>
                <a:ea typeface="ＭＳ Ｐゴシック" panose="020B0600070205080204" pitchFamily="34" charset="-128"/>
              </a:rPr>
              <a:t>pensar todos juntos</a:t>
            </a:r>
          </a:p>
          <a:p>
            <a:pPr marL="342900" indent="-342900">
              <a:lnSpc>
                <a:spcPct val="150000"/>
              </a:lnSpc>
              <a:spcAft>
                <a:spcPts val="600"/>
              </a:spcAft>
              <a:buClr>
                <a:schemeClr val="accent5">
                  <a:lumMod val="75000"/>
                </a:schemeClr>
              </a:buClr>
              <a:buFont typeface="Arial" charset="0"/>
              <a:buChar char="•"/>
            </a:pPr>
            <a:r>
              <a:rPr lang="es-ES_tradnl" altLang="en-US" sz="2400" b="1" dirty="0" smtClean="0">
                <a:solidFill>
                  <a:schemeClr val="accent6">
                    <a:lumMod val="75000"/>
                  </a:schemeClr>
                </a:solidFill>
                <a:ea typeface="ＭＳ Ｐゴシック" panose="020B0600070205080204" pitchFamily="34" charset="-128"/>
              </a:rPr>
              <a:t>Permiso a ser uno mismo</a:t>
            </a:r>
          </a:p>
          <a:p>
            <a:pPr marL="342900" indent="-342900">
              <a:lnSpc>
                <a:spcPct val="150000"/>
              </a:lnSpc>
              <a:spcAft>
                <a:spcPts val="600"/>
              </a:spcAft>
              <a:buClr>
                <a:schemeClr val="accent5">
                  <a:lumMod val="75000"/>
                </a:schemeClr>
              </a:buClr>
              <a:buFont typeface="Arial" charset="0"/>
              <a:buChar char="•"/>
            </a:pPr>
            <a:r>
              <a:rPr lang="es-ES_tradnl" altLang="en-US" sz="2400" b="1" dirty="0" smtClean="0">
                <a:solidFill>
                  <a:schemeClr val="accent6">
                    <a:lumMod val="75000"/>
                  </a:schemeClr>
                </a:solidFill>
                <a:ea typeface="ＭＳ Ｐゴシック" panose="020B0600070205080204" pitchFamily="34" charset="-128"/>
              </a:rPr>
              <a:t>Responsabilidad personal y por los otros</a:t>
            </a:r>
          </a:p>
          <a:p>
            <a:pPr>
              <a:lnSpc>
                <a:spcPct val="150000"/>
              </a:lnSpc>
              <a:spcAft>
                <a:spcPts val="600"/>
              </a:spcAft>
              <a:buClr>
                <a:schemeClr val="accent5">
                  <a:lumMod val="75000"/>
                </a:schemeClr>
              </a:buClr>
            </a:pPr>
            <a:endParaRPr lang="es-ES_tradnl" sz="1600" b="1" dirty="0">
              <a:solidFill>
                <a:schemeClr val="accent6">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115270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ZoneTexte 1"/>
          <p:cNvSpPr txBox="1"/>
          <p:nvPr/>
        </p:nvSpPr>
        <p:spPr>
          <a:xfrm>
            <a:off x="485776" y="336306"/>
            <a:ext cx="8546123" cy="523220"/>
          </a:xfrm>
          <a:prstGeom prst="rect">
            <a:avLst/>
          </a:prstGeom>
          <a:noFill/>
        </p:spPr>
        <p:txBody>
          <a:bodyPr wrap="square" rtlCol="0">
            <a:spAutoFit/>
          </a:bodyPr>
          <a:lstStyle/>
          <a:p>
            <a:r>
              <a:rPr lang="es-ES_tradnl" sz="2800" b="1" dirty="0" smtClean="0">
                <a:solidFill>
                  <a:schemeClr val="accent1">
                    <a:lumMod val="50000"/>
                  </a:schemeClr>
                </a:solidFill>
                <a:latin typeface="+mj-lt"/>
              </a:rPr>
              <a:t>Precondiciones (visión)</a:t>
            </a:r>
            <a:endParaRPr lang="es-ES_tradnl" sz="2800" b="1" dirty="0" smtClean="0">
              <a:solidFill>
                <a:schemeClr val="accent1">
                  <a:lumMod val="50000"/>
                </a:schemeClr>
              </a:solidFill>
              <a:latin typeface="+mj-lt"/>
            </a:endParaRPr>
          </a:p>
        </p:txBody>
      </p:sp>
      <p:sp>
        <p:nvSpPr>
          <p:cNvPr id="3" name="Rectangle 2"/>
          <p:cNvSpPr/>
          <p:nvPr/>
        </p:nvSpPr>
        <p:spPr>
          <a:xfrm>
            <a:off x="854108" y="2746988"/>
            <a:ext cx="6569234" cy="553998"/>
          </a:xfrm>
          <a:prstGeom prst="rect">
            <a:avLst/>
          </a:prstGeom>
        </p:spPr>
        <p:txBody>
          <a:bodyPr wrap="non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Evitar las r</a:t>
            </a:r>
            <a:r>
              <a:rPr lang="es-ES_tradnl" sz="2000" b="1" dirty="0" smtClean="0">
                <a:solidFill>
                  <a:schemeClr val="accent6">
                    <a:lumMod val="75000"/>
                  </a:schemeClr>
                </a:solidFill>
                <a:latin typeface="Calibri" charset="0"/>
                <a:ea typeface="Calibri" charset="0"/>
                <a:cs typeface="Calibri" charset="0"/>
              </a:rPr>
              <a:t>espuestas prefabricadas, consejos estereotipados</a:t>
            </a:r>
            <a:endParaRPr lang="es-ES_tradnl" sz="2000" dirty="0">
              <a:solidFill>
                <a:schemeClr val="accent6">
                  <a:lumMod val="75000"/>
                </a:schemeClr>
              </a:solidFill>
              <a:latin typeface="Calibri" charset="0"/>
              <a:ea typeface="Calibri" charset="0"/>
              <a:cs typeface="Times New Roman" charset="0"/>
            </a:endParaRPr>
          </a:p>
        </p:txBody>
      </p:sp>
      <p:sp>
        <p:nvSpPr>
          <p:cNvPr id="4" name="Rectangle 3"/>
          <p:cNvSpPr/>
          <p:nvPr/>
        </p:nvSpPr>
        <p:spPr>
          <a:xfrm>
            <a:off x="500357" y="4129780"/>
            <a:ext cx="3638368" cy="553998"/>
          </a:xfrm>
          <a:prstGeom prst="rect">
            <a:avLst/>
          </a:prstGeom>
        </p:spPr>
        <p:txBody>
          <a:bodyPr wrap="none">
            <a:spAutoFit/>
          </a:bodyPr>
          <a:lstStyle/>
          <a:p>
            <a:pPr marL="359410">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Tolerancia a la incertidumbre</a:t>
            </a:r>
            <a:endParaRPr lang="es-ES_tradnl" sz="2000" dirty="0">
              <a:solidFill>
                <a:schemeClr val="accent6">
                  <a:lumMod val="75000"/>
                </a:schemeClr>
              </a:solidFill>
              <a:latin typeface="Calibri" charset="0"/>
              <a:ea typeface="Calibri" charset="0"/>
              <a:cs typeface="Times New Roman" charset="0"/>
            </a:endParaRPr>
          </a:p>
        </p:txBody>
      </p:sp>
      <p:sp>
        <p:nvSpPr>
          <p:cNvPr id="5" name="Rectangle 4"/>
          <p:cNvSpPr/>
          <p:nvPr/>
        </p:nvSpPr>
        <p:spPr>
          <a:xfrm>
            <a:off x="3349664" y="992721"/>
            <a:ext cx="2587503" cy="553998"/>
          </a:xfrm>
          <a:prstGeom prst="rect">
            <a:avLst/>
          </a:prstGeom>
        </p:spPr>
        <p:txBody>
          <a:bodyPr wrap="non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Escucha incondicional </a:t>
            </a:r>
            <a:endParaRPr lang="es-ES_tradnl" sz="2000" dirty="0">
              <a:solidFill>
                <a:schemeClr val="accent6">
                  <a:lumMod val="75000"/>
                </a:schemeClr>
              </a:solidFill>
              <a:latin typeface="Calibri" charset="0"/>
              <a:ea typeface="Calibri" charset="0"/>
              <a:cs typeface="Times New Roman" charset="0"/>
            </a:endParaRPr>
          </a:p>
        </p:txBody>
      </p:sp>
      <p:sp>
        <p:nvSpPr>
          <p:cNvPr id="8" name="Rectangle 7"/>
          <p:cNvSpPr/>
          <p:nvPr/>
        </p:nvSpPr>
        <p:spPr>
          <a:xfrm>
            <a:off x="5937167" y="3393655"/>
            <a:ext cx="6096000" cy="553998"/>
          </a:xfrm>
          <a:prstGeom prst="rect">
            <a:avLst/>
          </a:prstGeom>
        </p:spPr>
        <p:txBody>
          <a:bodyPr>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Utilización del vocabulario de las personas</a:t>
            </a:r>
            <a:endParaRPr lang="es-ES_tradnl" sz="2000" dirty="0">
              <a:solidFill>
                <a:schemeClr val="accent6">
                  <a:lumMod val="75000"/>
                </a:schemeClr>
              </a:solidFill>
              <a:latin typeface="Calibri" charset="0"/>
              <a:ea typeface="Calibri" charset="0"/>
              <a:cs typeface="Times New Roman" charset="0"/>
            </a:endParaRPr>
          </a:p>
        </p:txBody>
      </p:sp>
      <p:sp>
        <p:nvSpPr>
          <p:cNvPr id="10" name="Rectangle 9"/>
          <p:cNvSpPr/>
          <p:nvPr/>
        </p:nvSpPr>
        <p:spPr>
          <a:xfrm>
            <a:off x="854109" y="976288"/>
            <a:ext cx="2495555" cy="553998"/>
          </a:xfrm>
          <a:prstGeom prst="rect">
            <a:avLst/>
          </a:prstGeom>
        </p:spPr>
        <p:txBody>
          <a:bodyPr wrap="non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El momento presente</a:t>
            </a:r>
            <a:endParaRPr lang="es-ES_tradnl" sz="2000" dirty="0">
              <a:solidFill>
                <a:schemeClr val="accent6">
                  <a:lumMod val="75000"/>
                </a:schemeClr>
              </a:solidFill>
              <a:latin typeface="Calibri" charset="0"/>
              <a:ea typeface="Calibri" charset="0"/>
              <a:cs typeface="Times New Roman" charset="0"/>
            </a:endParaRPr>
          </a:p>
        </p:txBody>
      </p:sp>
      <p:sp>
        <p:nvSpPr>
          <p:cNvPr id="11" name="Rectangle 10"/>
          <p:cNvSpPr/>
          <p:nvPr/>
        </p:nvSpPr>
        <p:spPr>
          <a:xfrm>
            <a:off x="854108" y="3393655"/>
            <a:ext cx="5210914" cy="553998"/>
          </a:xfrm>
          <a:prstGeom prst="rect">
            <a:avLst/>
          </a:prstGeom>
        </p:spPr>
        <p:txBody>
          <a:bodyPr wrap="non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Respeto y conexión con el ritmo de la reunión</a:t>
            </a:r>
            <a:endParaRPr lang="es-ES_tradnl" sz="2000" dirty="0">
              <a:solidFill>
                <a:schemeClr val="accent6">
                  <a:lumMod val="75000"/>
                </a:schemeClr>
              </a:solidFill>
              <a:latin typeface="Calibri" charset="0"/>
              <a:ea typeface="Calibri" charset="0"/>
              <a:cs typeface="Times New Roman" charset="0"/>
            </a:endParaRPr>
          </a:p>
        </p:txBody>
      </p:sp>
      <p:sp>
        <p:nvSpPr>
          <p:cNvPr id="12" name="Rectangle 11"/>
          <p:cNvSpPr/>
          <p:nvPr/>
        </p:nvSpPr>
        <p:spPr>
          <a:xfrm>
            <a:off x="854108" y="2231176"/>
            <a:ext cx="5715604" cy="553998"/>
          </a:xfrm>
          <a:prstGeom prst="rect">
            <a:avLst/>
          </a:prstGeom>
        </p:spPr>
        <p:txBody>
          <a:bodyPr wrap="non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Encuesta contextual histórica alrededor </a:t>
            </a:r>
            <a:r>
              <a:rPr lang="es-ES_tradnl" sz="2000" b="1" smtClean="0">
                <a:solidFill>
                  <a:schemeClr val="accent6">
                    <a:lumMod val="75000"/>
                  </a:schemeClr>
                </a:solidFill>
                <a:latin typeface="Calibri" charset="0"/>
                <a:ea typeface="Calibri" charset="0"/>
                <a:cs typeface="Calibri" charset="0"/>
              </a:rPr>
              <a:t>del síntoma</a:t>
            </a:r>
            <a:endParaRPr lang="es-ES_tradnl" sz="2000" dirty="0">
              <a:solidFill>
                <a:schemeClr val="accent6">
                  <a:lumMod val="75000"/>
                </a:schemeClr>
              </a:solidFill>
              <a:latin typeface="Calibri" charset="0"/>
              <a:ea typeface="Calibri" charset="0"/>
              <a:cs typeface="Times New Roman" charset="0"/>
            </a:endParaRPr>
          </a:p>
        </p:txBody>
      </p:sp>
      <p:sp>
        <p:nvSpPr>
          <p:cNvPr id="13" name="Rectangle 12"/>
          <p:cNvSpPr/>
          <p:nvPr/>
        </p:nvSpPr>
        <p:spPr>
          <a:xfrm>
            <a:off x="854108" y="1594659"/>
            <a:ext cx="9573260" cy="553998"/>
          </a:xfrm>
          <a:prstGeom prst="rect">
            <a:avLst/>
          </a:prstGeom>
        </p:spPr>
        <p:txBody>
          <a:bodyPr wrap="square">
            <a:spAutoFit/>
          </a:bodyPr>
          <a:lstStyle/>
          <a:p>
            <a:pPr marL="24765">
              <a:lnSpc>
                <a:spcPct val="150000"/>
              </a:lnSpc>
              <a:spcBef>
                <a:spcPts val="50"/>
              </a:spcBef>
              <a:spcAft>
                <a:spcPts val="0"/>
              </a:spcAft>
            </a:pPr>
            <a:r>
              <a:rPr lang="es-ES_tradnl" sz="2000" b="1" dirty="0" smtClean="0">
                <a:solidFill>
                  <a:schemeClr val="accent6">
                    <a:lumMod val="75000"/>
                  </a:schemeClr>
                </a:solidFill>
                <a:latin typeface="Calibri" charset="0"/>
                <a:ea typeface="Calibri" charset="0"/>
                <a:cs typeface="Calibri" charset="0"/>
              </a:rPr>
              <a:t>Los síntomas como respuestas naturales a condiciones extremas</a:t>
            </a:r>
            <a:endParaRPr lang="es-ES_tradnl" sz="2000" dirty="0">
              <a:solidFill>
                <a:schemeClr val="accent6">
                  <a:lumMod val="75000"/>
                </a:schemeClr>
              </a:solidFill>
              <a:latin typeface="Calibri" charset="0"/>
              <a:ea typeface="Calibri" charset="0"/>
              <a:cs typeface="Times New Roman" charset="0"/>
            </a:endParaRPr>
          </a:p>
        </p:txBody>
      </p:sp>
      <p:sp>
        <p:nvSpPr>
          <p:cNvPr id="14" name="Rectangle 13"/>
          <p:cNvSpPr/>
          <p:nvPr/>
        </p:nvSpPr>
        <p:spPr>
          <a:xfrm>
            <a:off x="854108" y="4778900"/>
            <a:ext cx="10696208" cy="1754326"/>
          </a:xfrm>
          <a:prstGeom prst="rect">
            <a:avLst/>
          </a:prstGeom>
        </p:spPr>
        <p:txBody>
          <a:bodyPr wrap="square">
            <a:spAutoFit/>
          </a:bodyPr>
          <a:lstStyle/>
          <a:p>
            <a:pPr>
              <a:lnSpc>
                <a:spcPct val="150000"/>
              </a:lnSpc>
            </a:pPr>
            <a:r>
              <a:rPr lang="es-ES_tradnl" b="1" dirty="0" smtClean="0">
                <a:solidFill>
                  <a:schemeClr val="accent6">
                    <a:lumMod val="75000"/>
                  </a:schemeClr>
                </a:solidFill>
              </a:rPr>
              <a:t>Trabajo en equipo : aceptar las especialidades y contribuciones del otro</a:t>
            </a:r>
          </a:p>
          <a:p>
            <a:pPr>
              <a:lnSpc>
                <a:spcPct val="150000"/>
              </a:lnSpc>
            </a:pPr>
            <a:r>
              <a:rPr lang="es-ES_tradnl" b="1" dirty="0" smtClean="0">
                <a:solidFill>
                  <a:schemeClr val="accent6">
                    <a:lumMod val="75000"/>
                  </a:schemeClr>
                </a:solidFill>
              </a:rPr>
              <a:t>	- Permitirse hacer un poco mas de lo que uno esta específicamente entrenado</a:t>
            </a:r>
          </a:p>
          <a:p>
            <a:pPr>
              <a:lnSpc>
                <a:spcPct val="150000"/>
              </a:lnSpc>
            </a:pPr>
            <a:r>
              <a:rPr lang="es-ES_tradnl" b="1" dirty="0" smtClean="0">
                <a:solidFill>
                  <a:schemeClr val="accent6">
                    <a:lumMod val="75000"/>
                  </a:schemeClr>
                </a:solidFill>
              </a:rPr>
              <a:t>	- Clarificar lo que se espera de uno, lo que no, de lo que somos responsables, de lo 	que no.</a:t>
            </a:r>
            <a:endParaRPr lang="es-ES_tradnl" b="1" dirty="0">
              <a:solidFill>
                <a:schemeClr val="accent6">
                  <a:lumMod val="75000"/>
                </a:schemeClr>
              </a:solidFill>
            </a:endParaRPr>
          </a:p>
        </p:txBody>
      </p:sp>
    </p:spTree>
    <p:extLst>
      <p:ext uri="{BB962C8B-B14F-4D97-AF65-F5344CB8AC3E}">
        <p14:creationId xmlns:p14="http://schemas.microsoft.com/office/powerpoint/2010/main" val="86524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3" name="Rectangle 2"/>
          <p:cNvSpPr/>
          <p:nvPr/>
        </p:nvSpPr>
        <p:spPr>
          <a:xfrm>
            <a:off x="254000" y="-80933674"/>
            <a:ext cx="9029700" cy="67849343"/>
          </a:xfrm>
          <a:prstGeom prst="rect">
            <a:avLst/>
          </a:prstGeom>
        </p:spPr>
        <p:txBody>
          <a:bodyPr wrap="square">
            <a:spAutoFit/>
          </a:bodyPr>
          <a:lstStyle/>
          <a:p>
            <a:pPr>
              <a:lnSpc>
                <a:spcPts val="1700"/>
              </a:lnSpc>
              <a:spcAft>
                <a:spcPts val="0"/>
              </a:spcAft>
            </a:pPr>
            <a:r>
              <a:rPr lang="en-GB" sz="800" dirty="0" smtClean="0">
                <a:solidFill>
                  <a:srgbClr val="7030A0"/>
                </a:solidFill>
                <a:effectLst/>
                <a:latin typeface="Calibri" charset="0"/>
                <a:ea typeface="ＭＳ 明朝" charset="-128"/>
                <a:cs typeface="Times New Roman" charset="0"/>
              </a:rPr>
              <a:t>In analysing AD and OD – and relevant to the challenges for dialogical practices in general – I want to first elaborate on the concept of </a:t>
            </a:r>
            <a:r>
              <a:rPr lang="en-GB" sz="800" i="1" dirty="0" smtClean="0">
                <a:solidFill>
                  <a:srgbClr val="7030A0"/>
                </a:solidFill>
                <a:effectLst/>
                <a:latin typeface="Calibri" charset="0"/>
                <a:ea typeface="ＭＳ 明朝" charset="-128"/>
                <a:cs typeface="Times New Roman" charset="0"/>
              </a:rPr>
              <a:t>Dialogical Space.</a:t>
            </a:r>
            <a:r>
              <a:rPr lang="en-GB" sz="800" dirty="0" smtClean="0">
                <a:solidFill>
                  <a:srgbClr val="7030A0"/>
                </a:solidFill>
                <a:effectLst/>
                <a:latin typeface="Calibri" charset="0"/>
                <a:ea typeface="ＭＳ 明朝" charset="-128"/>
                <a:cs typeface="Times New Roman" charset="0"/>
              </a:rPr>
              <a:t> Among the many authors discussing dialogical spaces between people, I have found the work by </a:t>
            </a:r>
            <a:r>
              <a:rPr lang="en-GB" sz="800" dirty="0" err="1" smtClean="0">
                <a:solidFill>
                  <a:srgbClr val="7030A0"/>
                </a:solidFill>
                <a:effectLst/>
                <a:latin typeface="Calibri" charset="0"/>
                <a:ea typeface="ＭＳ 明朝" charset="-128"/>
                <a:cs typeface="Times New Roman" charset="0"/>
              </a:rPr>
              <a:t>Ikujiro</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Nonaka</a:t>
            </a:r>
            <a:r>
              <a:rPr lang="en-GB" sz="800" dirty="0" smtClean="0">
                <a:solidFill>
                  <a:srgbClr val="7030A0"/>
                </a:solidFill>
                <a:effectLst/>
                <a:latin typeface="Calibri" charset="0"/>
                <a:ea typeface="ＭＳ 明朝" charset="-128"/>
                <a:cs typeface="Times New Roman" charset="0"/>
              </a:rPr>
              <a:t> et al. [4] especially inspiring. They call the dialogical space “Ba” – referring to a concept originally developed by the Kyoto-school philosopher </a:t>
            </a:r>
            <a:r>
              <a:rPr lang="en-GB" sz="800" dirty="0" err="1" smtClean="0">
                <a:solidFill>
                  <a:srgbClr val="7030A0"/>
                </a:solidFill>
                <a:effectLst/>
                <a:latin typeface="Calibri" charset="0"/>
                <a:ea typeface="ＭＳ 明朝" charset="-128"/>
                <a:cs typeface="Times New Roman" charset="0"/>
              </a:rPr>
              <a:t>Kitaro</a:t>
            </a:r>
            <a:r>
              <a:rPr lang="en-GB" sz="800" dirty="0" smtClean="0">
                <a:solidFill>
                  <a:srgbClr val="7030A0"/>
                </a:solidFill>
                <a:effectLst/>
                <a:latin typeface="Calibri" charset="0"/>
                <a:ea typeface="ＭＳ 明朝" charset="-128"/>
                <a:cs typeface="Times New Roman" charset="0"/>
              </a:rPr>
              <a:t> Nishida. The Ba is simultaneously a </a:t>
            </a:r>
            <a:r>
              <a:rPr lang="en-GB" sz="800" i="1" dirty="0" smtClean="0">
                <a:solidFill>
                  <a:srgbClr val="7030A0"/>
                </a:solidFill>
                <a:effectLst/>
                <a:latin typeface="Calibri" charset="0"/>
                <a:ea typeface="ＭＳ 明朝" charset="-128"/>
                <a:cs typeface="Times New Roman" charset="0"/>
              </a:rPr>
              <a:t>physical</a:t>
            </a:r>
            <a:r>
              <a:rPr lang="en-GB" sz="800" dirty="0" smtClean="0">
                <a:solidFill>
                  <a:srgbClr val="7030A0"/>
                </a:solidFill>
                <a:effectLst/>
                <a:latin typeface="Calibri" charset="0"/>
                <a:ea typeface="ＭＳ 明朝" charset="-128"/>
                <a:cs typeface="Times New Roman" charset="0"/>
              </a:rPr>
              <a:t> space, a space of </a:t>
            </a:r>
            <a:r>
              <a:rPr lang="en-GB" sz="800" i="1" dirty="0" smtClean="0">
                <a:solidFill>
                  <a:srgbClr val="7030A0"/>
                </a:solidFill>
                <a:effectLst/>
                <a:latin typeface="Calibri" charset="0"/>
                <a:ea typeface="ＭＳ 明朝" charset="-128"/>
                <a:cs typeface="Times New Roman" charset="0"/>
              </a:rPr>
              <a:t>presence</a:t>
            </a:r>
            <a:r>
              <a:rPr lang="en-GB" sz="800" dirty="0" smtClean="0">
                <a:solidFill>
                  <a:srgbClr val="7030A0"/>
                </a:solidFill>
                <a:effectLst/>
                <a:latin typeface="Calibri" charset="0"/>
                <a:ea typeface="ＭＳ 明朝" charset="-128"/>
                <a:cs typeface="Times New Roman" charset="0"/>
              </a:rPr>
              <a:t> and a </a:t>
            </a:r>
            <a:r>
              <a:rPr lang="en-GB" sz="800" i="1" dirty="0" smtClean="0">
                <a:solidFill>
                  <a:srgbClr val="7030A0"/>
                </a:solidFill>
                <a:effectLst/>
                <a:latin typeface="Calibri" charset="0"/>
                <a:ea typeface="ＭＳ 明朝" charset="-128"/>
                <a:cs typeface="Times New Roman" charset="0"/>
              </a:rPr>
              <a:t>mental</a:t>
            </a:r>
            <a:r>
              <a:rPr lang="en-GB" sz="800" dirty="0" smtClean="0">
                <a:solidFill>
                  <a:srgbClr val="7030A0"/>
                </a:solidFill>
                <a:effectLst/>
                <a:latin typeface="Calibri" charset="0"/>
                <a:ea typeface="ＭＳ 明朝" charset="-128"/>
                <a:cs typeface="Times New Roman" charset="0"/>
              </a:rPr>
              <a:t> </a:t>
            </a:r>
            <a:r>
              <a:rPr lang="en-GB" sz="800" i="1" dirty="0" smtClean="0">
                <a:solidFill>
                  <a:srgbClr val="7030A0"/>
                </a:solidFill>
                <a:effectLst/>
                <a:latin typeface="Calibri" charset="0"/>
                <a:ea typeface="ＭＳ 明朝" charset="-128"/>
                <a:cs typeface="Times New Roman" charset="0"/>
              </a:rPr>
              <a:t>space</a:t>
            </a:r>
            <a:r>
              <a:rPr lang="en-GB" sz="800" dirty="0" smtClean="0">
                <a:solidFill>
                  <a:srgbClr val="7030A0"/>
                </a:solidFill>
                <a:effectLst/>
                <a:latin typeface="Calibri" charset="0"/>
                <a:ea typeface="ＭＳ 明朝" charset="-128"/>
                <a:cs typeface="Times New Roman" charset="0"/>
              </a:rPr>
              <a:t> generated in encounters. (For </a:t>
            </a:r>
            <a:r>
              <a:rPr lang="en-GB" sz="800" dirty="0" err="1" smtClean="0">
                <a:solidFill>
                  <a:srgbClr val="7030A0"/>
                </a:solidFill>
                <a:effectLst/>
                <a:latin typeface="Calibri" charset="0"/>
                <a:ea typeface="ＭＳ 明朝" charset="-128"/>
                <a:cs typeface="Times New Roman" charset="0"/>
              </a:rPr>
              <a:t>Nonaka</a:t>
            </a:r>
            <a:r>
              <a:rPr lang="en-GB" sz="800" dirty="0" smtClean="0">
                <a:solidFill>
                  <a:srgbClr val="7030A0"/>
                </a:solidFill>
                <a:effectLst/>
                <a:latin typeface="Calibri" charset="0"/>
                <a:ea typeface="ＭＳ 明朝" charset="-128"/>
                <a:cs typeface="Times New Roman" charset="0"/>
              </a:rPr>
              <a:t> et al., the space of presence can also be virtual). In wishing to incorporate important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and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-inspired dimensions, I would modify </a:t>
            </a:r>
            <a:r>
              <a:rPr lang="en-GB" sz="800" dirty="0" err="1" smtClean="0">
                <a:solidFill>
                  <a:srgbClr val="7030A0"/>
                </a:solidFill>
                <a:effectLst/>
                <a:latin typeface="Calibri" charset="0"/>
                <a:ea typeface="ＭＳ 明朝" charset="-128"/>
                <a:cs typeface="Times New Roman" charset="0"/>
              </a:rPr>
              <a:t>Nonaka’s</a:t>
            </a:r>
            <a:r>
              <a:rPr lang="en-GB" sz="800" dirty="0" smtClean="0">
                <a:solidFill>
                  <a:srgbClr val="7030A0"/>
                </a:solidFill>
                <a:effectLst/>
                <a:latin typeface="Calibri" charset="0"/>
                <a:ea typeface="ＭＳ 明朝" charset="-128"/>
                <a:cs typeface="Times New Roman" charset="0"/>
              </a:rPr>
              <a:t> conceptualization only slightly. In my discussion below, dialogical spaces are simultaneously: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b="1" i="1"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physical spaces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spaces in time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social spaces</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mental spaces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discursive spaces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FIGURE  HERE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dimensions are interdependent. In generating dialogical spaces, OD and AD practitioners generate it together with others who are taken into the meetings. OD and AD are, of course, not the only professional practices generating dialogical spaces. There are several other dialogical and collaborative practices and on top of that a great number of approaches that put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into practice without referring to the approach as being dialogical or using the concept at all (I shall return to such practices towards the end of this memo). After all, the main source of dialogical encounters and spaces is not to be found in professional contexts, but in everyday life. Friends who gather to discuss a film they just saw will seek an appropriate space, give it the necessary time, will form a kind of a “micro-cosmos” around the topic and, hopefully, listen to each other’s view without demanding others ascribe to one interpretation.</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Dialogical spaces emerge without effort between people and also vanish as the action ends. In professional life they often require more determination to generate and especially to preserve (my focus here is on the </a:t>
            </a:r>
            <a:r>
              <a:rPr lang="en-GB" sz="800" i="1" dirty="0" smtClean="0">
                <a:solidFill>
                  <a:srgbClr val="7030A0"/>
                </a:solidFill>
                <a:effectLst/>
                <a:latin typeface="Calibri" charset="0"/>
                <a:ea typeface="ＭＳ 明朝" charset="-128"/>
                <a:cs typeface="Times New Roman" charset="0"/>
              </a:rPr>
              <a:t>relational professional practices</a:t>
            </a:r>
            <a:r>
              <a:rPr lang="en-GB" sz="800" dirty="0" smtClean="0">
                <a:solidFill>
                  <a:srgbClr val="7030A0"/>
                </a:solidFill>
                <a:effectLst/>
                <a:latin typeface="Calibri" charset="0"/>
                <a:ea typeface="ＭＳ 明朝" charset="-128"/>
                <a:cs typeface="Times New Roman" charset="0"/>
              </a:rPr>
              <a:t> of doctors, psychologists, social workers, teachers and the like). When encountering situations that give rise to worry, professionals may be tempted to take shortcuts to gain control and follow an authoritative rather than a dialogical route. It needs to be pointed out, however, that the divide between dialogical and authoritative discourse is not a divide between good and bad, as there is a place for determined authoritative action and a place for responsive dialogues. Getting people out of a burning building calls for precise commands and for following orders, not network dialogues, and there are a myriad of less dire situations where authoritative action is the appropriate way to go. Nevertheless, there are situations where dialogues would be the more appropriate approach even if one feels the urge to assume authoritative control. Relational professionals come across such situations all the time – and this is where generating and preserving dialogical spaces is particularly tested. As both OD and AD were originally developed in contexts where worries grow and loom over a situation, these contexts are therefore particularly useful for discussing the general challenges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physical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While attending workshops or conferences you may have observed how the physical space was arranged: an auditorium with rows of benches facing the podium, or a possibility for face-to-face contact between participants. Physical settings are not quite as innocent as they may seem - they “epitomise” ideas. Anyone interested in Foucault [5] will think of </a:t>
            </a:r>
            <a:r>
              <a:rPr lang="en-GB" sz="800" i="1" dirty="0" smtClean="0">
                <a:solidFill>
                  <a:srgbClr val="7030A0"/>
                </a:solidFill>
                <a:effectLst/>
                <a:latin typeface="Calibri" charset="0"/>
                <a:ea typeface="ＭＳ 明朝" charset="-128"/>
                <a:cs typeface="Times New Roman" charset="0"/>
              </a:rPr>
              <a:t>genealogy</a:t>
            </a:r>
            <a:r>
              <a:rPr lang="en-GB" sz="800" dirty="0" smtClean="0">
                <a:solidFill>
                  <a:srgbClr val="7030A0"/>
                </a:solidFill>
                <a:effectLst/>
                <a:latin typeface="Calibri" charset="0"/>
                <a:ea typeface="ＭＳ 明朝" charset="-128"/>
                <a:cs typeface="Times New Roman" charset="0"/>
              </a:rPr>
              <a:t>: for example,</a:t>
            </a:r>
            <a:r>
              <a:rPr lang="en-GB" sz="800" i="1" dirty="0" smtClean="0">
                <a:solidFill>
                  <a:srgbClr val="7030A0"/>
                </a:solidFill>
                <a:effectLst/>
                <a:latin typeface="Calibri" charset="0"/>
                <a:ea typeface="ＭＳ 明朝" charset="-128"/>
                <a:cs typeface="Times New Roman" charset="0"/>
              </a:rPr>
              <a:t> </a:t>
            </a:r>
            <a:r>
              <a:rPr lang="en-GB" sz="800" dirty="0" smtClean="0">
                <a:solidFill>
                  <a:srgbClr val="7030A0"/>
                </a:solidFill>
                <a:effectLst/>
                <a:latin typeface="Calibri" charset="0"/>
                <a:ea typeface="ＭＳ 明朝" charset="-128"/>
                <a:cs typeface="Times New Roman" charset="0"/>
              </a:rPr>
              <a:t>which “theory” of human encounters and communication “solidifies” itself in the given physical arrangement?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For dialogues, practitioners will want to find an appropriate meeting site and to arrange the settings, making sure everyone sees and hears each other properly, ensuring flexible possibilities for small group discussions, and so on. Physical spaces and arrangements do not enable or inhibit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as such, but they can enhance or hamper possibilities in significant ways. If we add </a:t>
            </a:r>
            <a:r>
              <a:rPr lang="en-GB" sz="800" i="1" dirty="0" smtClean="0">
                <a:solidFill>
                  <a:srgbClr val="7030A0"/>
                </a:solidFill>
                <a:effectLst/>
                <a:latin typeface="Calibri" charset="0"/>
                <a:ea typeface="ＭＳ 明朝" charset="-128"/>
                <a:cs typeface="Times New Roman" charset="0"/>
              </a:rPr>
              <a:t>spaces in tim</a:t>
            </a:r>
            <a:r>
              <a:rPr lang="en-GB" sz="800" dirty="0" smtClean="0">
                <a:solidFill>
                  <a:srgbClr val="7030A0"/>
                </a:solidFill>
                <a:effectLst/>
                <a:latin typeface="Calibri" charset="0"/>
                <a:ea typeface="ＭＳ 明朝" charset="-128"/>
                <a:cs typeface="Times New Roman" charset="0"/>
              </a:rPr>
              <a:t>e in the picture and look at combinations of physical and temporal spaces, we start to see how dialogical spaces do or do not emerge: Have you attended auditorium-seminars with presentation after presentation on the podium and no gaps for discussion? These might not be the most dialogue-friendly combination of physical space or spaces in time, but it is not an uncommon one either. Something like this can even be found at workshops with Dialogues in the title!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There is always </a:t>
            </a:r>
            <a:r>
              <a:rPr lang="en-GB" sz="800" i="1" dirty="0" smtClean="0">
                <a:solidFill>
                  <a:srgbClr val="7030A0"/>
                </a:solidFill>
                <a:effectLst/>
                <a:latin typeface="Calibri" charset="0"/>
                <a:ea typeface="ＭＳ 明朝" charset="-128"/>
                <a:cs typeface="Times New Roman" charset="0"/>
              </a:rPr>
              <a:t>some</a:t>
            </a:r>
            <a:r>
              <a:rPr lang="en-GB" sz="800" dirty="0" smtClean="0">
                <a:solidFill>
                  <a:srgbClr val="7030A0"/>
                </a:solidFill>
                <a:effectLst/>
                <a:latin typeface="Calibri" charset="0"/>
                <a:ea typeface="ＭＳ 明朝" charset="-128"/>
                <a:cs typeface="Times New Roman" charset="0"/>
              </a:rPr>
              <a:t> combination of physical and temporal space at play, albeit not necessarily intentional. Let us next consider spaces in time and the connection to dialogical spaces.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spaces in time</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 profound dialogue will require more than a couple of minutes, even between just two people, and more time is required with several people present discussing weighty matters and especially if all the voices are to be appreciated and heard.</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first Open Dialogues meeting in an acute psychotic crisis should be arranged without delay. After the initial meeting you may need more meetings, and the treatment process may require a whole sequence of meetings. Each meeting within the sequence will need appropriate time. To “wedge” such sequential time-spaces into the structures of treatment-as-usual is a huge challenge. There are strong currents against this in mental health systems, where multi-actor network meetings can be seen as less “cost effective” than compartmentalising the problem and treating each component separately.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Making Anticipation Dialogues happen in the hectic temporal rhythm of services-as-usual is a considerable challenge, too, even though AD practitioners are asking for </a:t>
            </a:r>
            <a:r>
              <a:rPr lang="en-GB" sz="800" i="1" dirty="0" smtClean="0">
                <a:solidFill>
                  <a:srgbClr val="7030A0"/>
                </a:solidFill>
                <a:effectLst/>
                <a:latin typeface="Calibri" charset="0"/>
                <a:ea typeface="ＭＳ 明朝" charset="-128"/>
                <a:cs typeface="Times New Roman" charset="0"/>
              </a:rPr>
              <a:t>one single meeting only</a:t>
            </a:r>
            <a:r>
              <a:rPr lang="en-GB" sz="800" dirty="0" smtClean="0">
                <a:solidFill>
                  <a:srgbClr val="7030A0"/>
                </a:solidFill>
                <a:effectLst/>
                <a:latin typeface="Calibri" charset="0"/>
                <a:ea typeface="ＭＳ 明朝" charset="-128"/>
                <a:cs typeface="Times New Roman" charset="0"/>
              </a:rPr>
              <a:t> plus perhaps a follow-up session. It is a tough task to get professionals from their various agencies to attend even the one meeting, and on hearing it will take two to three hours, a gasp is not uncommon. “Two to three hours? We never have that much time per client!” professionals might exclaim, not noticing they in fact allocate </a:t>
            </a:r>
            <a:r>
              <a:rPr lang="en-GB" sz="800" i="1" dirty="0" smtClean="0">
                <a:solidFill>
                  <a:srgbClr val="7030A0"/>
                </a:solidFill>
                <a:effectLst/>
                <a:latin typeface="Calibri" charset="0"/>
                <a:ea typeface="ＭＳ 明朝" charset="-128"/>
                <a:cs typeface="Times New Roman" charset="0"/>
              </a:rPr>
              <a:t>more</a:t>
            </a:r>
            <a:r>
              <a:rPr lang="en-GB" sz="800" dirty="0" smtClean="0">
                <a:solidFill>
                  <a:srgbClr val="7030A0"/>
                </a:solidFill>
                <a:effectLst/>
                <a:latin typeface="Calibri" charset="0"/>
                <a:ea typeface="ＭＳ 明朝" charset="-128"/>
                <a:cs typeface="Times New Roman" charset="0"/>
              </a:rPr>
              <a:t> time per client but do it in small time-chunks spread over the calendar. AD lacks the strong driving force that you would expect to see with a mental health crisis, and this is reflected in the challenges of securing the necessary spaces in time</a:t>
            </a:r>
            <a:r>
              <a:rPr lang="en-GB" sz="800" i="1" dirty="0" smtClean="0">
                <a:solidFill>
                  <a:srgbClr val="7030A0"/>
                </a:solidFill>
                <a:effectLst/>
                <a:latin typeface="Calibri" charset="0"/>
                <a:ea typeface="ＭＳ 明朝" charset="-128"/>
                <a:cs typeface="Times New Roman" charset="0"/>
              </a:rPr>
              <a:t>.</a:t>
            </a:r>
            <a:r>
              <a:rPr lang="en-GB" sz="800" dirty="0" smtClean="0">
                <a:solidFill>
                  <a:srgbClr val="7030A0"/>
                </a:solidFill>
                <a:effectLst/>
                <a:latin typeface="Calibri" charset="0"/>
                <a:ea typeface="ＭＳ 明朝" charset="-128"/>
                <a:cs typeface="Times New Roman" charset="0"/>
              </a:rPr>
              <a:t> </a:t>
            </a:r>
            <a:br>
              <a:rPr lang="en-GB" sz="800" dirty="0" smtClean="0">
                <a:solidFill>
                  <a:srgbClr val="7030A0"/>
                </a:solidFill>
                <a:effectLst/>
                <a:latin typeface="Calibri" charset="0"/>
                <a:ea typeface="ＭＳ 明朝" charset="-128"/>
                <a:cs typeface="Times New Roman" charset="0"/>
              </a:rPr>
            </a:br>
            <a:r>
              <a:rPr lang="en-GB" sz="800" dirty="0" smtClean="0">
                <a:solidFill>
                  <a:srgbClr val="7030A0"/>
                </a:solidFill>
                <a:effectLst/>
                <a:latin typeface="Calibri" charset="0"/>
                <a:ea typeface="ＭＳ 明朝" charset="-128"/>
                <a:cs typeface="Times New Roman" charset="0"/>
              </a:rPr>
              <a:t/>
            </a:r>
            <a:br>
              <a:rPr lang="en-GB" sz="800" dirty="0" smtClean="0">
                <a:solidFill>
                  <a:srgbClr val="7030A0"/>
                </a:solidFill>
                <a:effectLst/>
                <a:latin typeface="Calibri" charset="0"/>
                <a:ea typeface="ＭＳ 明朝" charset="-128"/>
                <a:cs typeface="Times New Roman" charset="0"/>
              </a:rPr>
            </a:br>
            <a:r>
              <a:rPr lang="en-GB" sz="800" dirty="0" smtClean="0">
                <a:solidFill>
                  <a:srgbClr val="7030A0"/>
                </a:solidFill>
                <a:effectLst/>
                <a:latin typeface="Calibri" charset="0"/>
                <a:ea typeface="ＭＳ 明朝" charset="-128"/>
                <a:cs typeface="Times New Roman" charset="0"/>
              </a:rPr>
              <a:t>Multi-agency muddles around clients and families are more likely to be stuck than to be moving along rapidly, with a history of frustrated attempts to bring about change. Unlike a psychiatric crisis that naturally positions the psychiatric system and especially the crisis team at the centre, prolonged multi-problem situations have no evident centre. In the diffuse situations that AD was created for, actors may be trying to anticipate unwelcome outcomes but not necessarily knowing what others are doing and wishing someone would take more control of the overall situation. The situations in which OD originated are also bewildering and even chaotic and alarming and there may be more problems involved than mental health distress alone, but nevertheless, the mental health issue generates a centre of gravity for the matters and proposes a more or less clear hierarchy of responsibilities between the actors. A diagnosis is, according to a sociological view, a charter of responsibilities, with the responsible definer placed at the top of an implicit hierarchy. There is nothing of this clarity available for AD, which starts out in a no-mans-land between multiple agencies and actors. It is, in fact, the basic task of AD to bring clarity to this no-mans-land, and this must be achieved within the very narrow time-space available.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As already mentioned, the suggestion of an AD-appropriate 2-3 hours for a meeting will typically be met with disbelief, and a sequence of meetings is simply out of the question. The Anticipation Dialogues happen in a single meeting, and this is generally all there is to achieve clarity in an opaque situation and thus better helping the client. The aim is a concrete plan of who does what with whom next and that the participants leave the meeting more hopeful than they arrived. How the spaces in time are arranged</a:t>
            </a:r>
            <a:r>
              <a:rPr lang="en-GB" sz="800" i="1" dirty="0" smtClean="0">
                <a:solidFill>
                  <a:srgbClr val="7030A0"/>
                </a:solidFill>
                <a:effectLst/>
                <a:latin typeface="Calibri" charset="0"/>
                <a:ea typeface="ＭＳ 明朝" charset="-128"/>
                <a:cs typeface="Times New Roman" charset="0"/>
              </a:rPr>
              <a:t> within the single meeting </a:t>
            </a:r>
            <a:r>
              <a:rPr lang="en-GB" sz="800" dirty="0" smtClean="0">
                <a:solidFill>
                  <a:srgbClr val="7030A0"/>
                </a:solidFill>
                <a:effectLst/>
                <a:latin typeface="Calibri" charset="0"/>
                <a:ea typeface="ＭＳ 明朝" charset="-128"/>
                <a:cs typeface="Times New Roman" charset="0"/>
              </a:rPr>
              <a:t>is of great importance in ADs. Follow-up studies show that clients and family members observe very closely how time is shared in the AD meeting: Do the participants get an equal share or does someone get to dominate, and so on. This may well be the case in OD, too, where participants will notice allocations of time, though with more meetings to come there are also more possibilities to compensate for any imbalances. Families interviewed in follow-ups of the AD process expressed great surprise in how equally they were treated in the meeting, and this is good news, of course, but also sad news: Did their experiences in “services-as-usual” lead them to expect inequality?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In order to better understand how important spaces in time are for generating dialogical spaces, let us focus on some of the finer details and examine the role of </a:t>
            </a:r>
            <a:r>
              <a:rPr lang="en-GB" sz="800" i="1" dirty="0" smtClean="0">
                <a:solidFill>
                  <a:srgbClr val="7030A0"/>
                </a:solidFill>
                <a:effectLst/>
                <a:latin typeface="Calibri" charset="0"/>
                <a:ea typeface="ＭＳ 明朝" charset="-128"/>
                <a:cs typeface="Times New Roman" charset="0"/>
              </a:rPr>
              <a:t>utterances and responses</a:t>
            </a:r>
            <a:r>
              <a:rPr lang="en-GB" sz="800" dirty="0" smtClean="0">
                <a:solidFill>
                  <a:srgbClr val="7030A0"/>
                </a:solidFill>
                <a:effectLst/>
                <a:latin typeface="Calibri" charset="0"/>
                <a:ea typeface="ＭＳ 明朝" charset="-128"/>
                <a:cs typeface="Times New Roman" charset="0"/>
              </a:rPr>
              <a:t> in encounters.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 separation of talking and listening takes place in both OD and AD, though it is more distinct in AD than in OD. This practice, originally inspired by Tom Andersen’s work [6], aims at making space for both external and internal voices to be heard. There is a </a:t>
            </a:r>
            <a:r>
              <a:rPr lang="en-GB" sz="800" i="1" dirty="0" smtClean="0">
                <a:solidFill>
                  <a:srgbClr val="7030A0"/>
                </a:solidFill>
                <a:effectLst/>
                <a:latin typeface="Calibri" charset="0"/>
                <a:ea typeface="ＭＳ 明朝" charset="-128"/>
                <a:cs typeface="Times New Roman" charset="0"/>
              </a:rPr>
              <a:t>polyphony of voices</a:t>
            </a:r>
            <a:r>
              <a:rPr lang="en-GB" sz="800" dirty="0" smtClean="0">
                <a:solidFill>
                  <a:srgbClr val="7030A0"/>
                </a:solidFill>
                <a:effectLst/>
                <a:latin typeface="Calibri" charset="0"/>
                <a:ea typeface="ＭＳ 明朝" charset="-128"/>
                <a:cs typeface="Times New Roman" charset="0"/>
              </a:rPr>
              <a:t> present even in one-on-one dialogues, let alone multi-actor meetings involving several participants. Besides taking part in dialogues </a:t>
            </a:r>
            <a:r>
              <a:rPr lang="en-GB" sz="800" i="1" dirty="0" smtClean="0">
                <a:solidFill>
                  <a:srgbClr val="7030A0"/>
                </a:solidFill>
                <a:effectLst/>
                <a:latin typeface="Calibri" charset="0"/>
                <a:ea typeface="ＭＳ 明朝" charset="-128"/>
                <a:cs typeface="Times New Roman" charset="0"/>
              </a:rPr>
              <a:t>between</a:t>
            </a:r>
            <a:r>
              <a:rPr lang="en-GB" sz="800" dirty="0" smtClean="0">
                <a:solidFill>
                  <a:srgbClr val="7030A0"/>
                </a:solidFill>
                <a:effectLst/>
                <a:latin typeface="Calibri" charset="0"/>
                <a:ea typeface="ＭＳ 明朝" charset="-128"/>
                <a:cs typeface="Times New Roman" charset="0"/>
              </a:rPr>
              <a:t> the people present, each participant takes part in dialogues with their </a:t>
            </a:r>
            <a:r>
              <a:rPr lang="en-GB" sz="800" i="1" dirty="0" smtClean="0">
                <a:solidFill>
                  <a:srgbClr val="7030A0"/>
                </a:solidFill>
                <a:effectLst/>
                <a:latin typeface="Calibri" charset="0"/>
                <a:ea typeface="ＭＳ 明朝" charset="-128"/>
                <a:cs typeface="Times New Roman" charset="0"/>
              </a:rPr>
              <a:t>inner</a:t>
            </a:r>
            <a:r>
              <a:rPr lang="en-GB" sz="800" dirty="0" smtClean="0">
                <a:solidFill>
                  <a:srgbClr val="7030A0"/>
                </a:solidFill>
                <a:effectLst/>
                <a:latin typeface="Calibri" charset="0"/>
                <a:ea typeface="ＭＳ 明朝" charset="-128"/>
                <a:cs typeface="Times New Roman" charset="0"/>
              </a:rPr>
              <a:t> voices . OD and AD practitioners want to make space for this multitude of voices, and they find that separating the talking and listening is helpful in this.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Separating talking and listening is so important in AD that the facilitators introduce a “rule” for it at the beginning of the session. This strictness arises from the need to secure a dialogical instead of an authoritative discourse (I will return to discuss discursive spaces in a while). Securing a temporal space for polyphony is made in more subtle ways in OD than in AD, but is nevertheless still present.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Separating talking and listening slows down the pace of dialogue, thus the addition of such small “pieces” of time is necessary to </a:t>
            </a:r>
            <a:r>
              <a:rPr lang="en-GB" sz="800" i="1" dirty="0" smtClean="0">
                <a:solidFill>
                  <a:srgbClr val="7030A0"/>
                </a:solidFill>
                <a:effectLst/>
                <a:latin typeface="Calibri" charset="0"/>
                <a:ea typeface="ＭＳ 明朝" charset="-128"/>
                <a:cs typeface="Times New Roman" charset="0"/>
              </a:rPr>
              <a:t>help each speaker to hear properly what they are saying and thinking themselves. </a:t>
            </a:r>
            <a:r>
              <a:rPr lang="en-GB" sz="800" dirty="0" smtClean="0">
                <a:solidFill>
                  <a:srgbClr val="7030A0"/>
                </a:solidFill>
                <a:effectLst/>
                <a:latin typeface="Calibri" charset="0"/>
                <a:ea typeface="ＭＳ 明朝" charset="-128"/>
                <a:cs typeface="Times New Roman" charset="0"/>
              </a:rPr>
              <a:t>As the </a:t>
            </a:r>
            <a:r>
              <a:rPr lang="en-GB" sz="800" dirty="0" err="1" smtClean="0">
                <a:solidFill>
                  <a:srgbClr val="7030A0"/>
                </a:solidFill>
                <a:effectLst/>
                <a:latin typeface="Calibri" charset="0"/>
                <a:ea typeface="ＭＳ 明朝" charset="-128"/>
                <a:cs typeface="Times New Roman" charset="0"/>
              </a:rPr>
              <a:t>Vygotskian</a:t>
            </a:r>
            <a:r>
              <a:rPr lang="en-GB" sz="800" dirty="0" smtClean="0">
                <a:solidFill>
                  <a:srgbClr val="7030A0"/>
                </a:solidFill>
                <a:effectLst/>
                <a:latin typeface="Calibri" charset="0"/>
                <a:ea typeface="ＭＳ 明朝" charset="-128"/>
                <a:cs typeface="Times New Roman" charset="0"/>
              </a:rPr>
              <a:t> [7] view of thought and language makes clear, the thoughts of a speaker are not ready in sentences in syntax somewhere in the mind waiting to be released by the tongue, but are formed rather in the process of formulating the words and sentences, and the speaker herself/himself thus becomes their own “first audience”. Affording spaces of time helps the speaker to hear their own utterances and think their thoughts more clearly. The facilitators in AD and team members in OD will </a:t>
            </a:r>
            <a:r>
              <a:rPr lang="en-GB" sz="800" i="1" dirty="0" smtClean="0">
                <a:solidFill>
                  <a:srgbClr val="7030A0"/>
                </a:solidFill>
                <a:effectLst/>
                <a:latin typeface="Calibri" charset="0"/>
                <a:ea typeface="ＭＳ 明朝" charset="-128"/>
                <a:cs typeface="Times New Roman" charset="0"/>
              </a:rPr>
              <a:t>repeat</a:t>
            </a:r>
            <a:r>
              <a:rPr lang="en-GB" sz="800" dirty="0" smtClean="0">
                <a:solidFill>
                  <a:srgbClr val="7030A0"/>
                </a:solidFill>
                <a:effectLst/>
                <a:latin typeface="Calibri" charset="0"/>
                <a:ea typeface="ＭＳ 明朝" charset="-128"/>
                <a:cs typeface="Times New Roman" charset="0"/>
              </a:rPr>
              <a:t> the words of the speaker now and then and do this </a:t>
            </a:r>
            <a:r>
              <a:rPr lang="en-GB" sz="800" i="1" dirty="0" smtClean="0">
                <a:solidFill>
                  <a:srgbClr val="7030A0"/>
                </a:solidFill>
                <a:effectLst/>
                <a:latin typeface="Calibri" charset="0"/>
                <a:ea typeface="ＭＳ 明朝" charset="-128"/>
                <a:cs typeface="Times New Roman" charset="0"/>
              </a:rPr>
              <a:t>verbatim,</a:t>
            </a:r>
            <a:r>
              <a:rPr lang="en-GB" sz="800" dirty="0" smtClean="0">
                <a:solidFill>
                  <a:srgbClr val="7030A0"/>
                </a:solidFill>
                <a:effectLst/>
                <a:latin typeface="Calibri" charset="0"/>
                <a:ea typeface="ＭＳ 明朝" charset="-128"/>
                <a:cs typeface="Times New Roman" charset="0"/>
              </a:rPr>
              <a:t> trying to avoid altering the words or producing interpretations: “I heard you saying xxx. Did I hear you correctly”, maybe asking the person to tell a bit more. By means of this the facilitator/team member opens </a:t>
            </a:r>
            <a:r>
              <a:rPr lang="en-GB" sz="800" i="1" dirty="0" smtClean="0">
                <a:solidFill>
                  <a:srgbClr val="7030A0"/>
                </a:solidFill>
                <a:effectLst/>
                <a:latin typeface="Calibri" charset="0"/>
                <a:ea typeface="ＭＳ 明朝" charset="-128"/>
                <a:cs typeface="Times New Roman" charset="0"/>
              </a:rPr>
              <a:t>a space in time for the voice of the speaker to be heard by the speaker themselves and also by the others present.</a:t>
            </a:r>
            <a:r>
              <a:rPr lang="en-GB" sz="800" dirty="0" smtClean="0">
                <a:solidFill>
                  <a:srgbClr val="7030A0"/>
                </a:solidFill>
                <a:effectLst/>
                <a:latin typeface="Calibri" charset="0"/>
                <a:ea typeface="ＭＳ 明朝" charset="-128"/>
                <a:cs typeface="Times New Roman" charset="0"/>
              </a:rPr>
              <a:t> By repeating the speaker’s words the facilitators/team members also augment polyphony: the repeated words are the same as the speaker’s but uttered and heard in a second voice.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There is truly a lot happening in network dialogues where every utterance is made in the presence of others – and not just </a:t>
            </a:r>
            <a:r>
              <a:rPr lang="en-GB" sz="800" i="1" dirty="0" smtClean="0">
                <a:solidFill>
                  <a:srgbClr val="7030A0"/>
                </a:solidFill>
                <a:effectLst/>
                <a:latin typeface="Calibri" charset="0"/>
                <a:ea typeface="ＭＳ 明朝" charset="-128"/>
                <a:cs typeface="Times Roman" charset="0"/>
              </a:rPr>
              <a:t>any</a:t>
            </a:r>
            <a:r>
              <a:rPr lang="en-GB" sz="800" dirty="0" smtClean="0">
                <a:solidFill>
                  <a:srgbClr val="7030A0"/>
                </a:solidFill>
                <a:effectLst/>
                <a:latin typeface="Calibri" charset="0"/>
                <a:ea typeface="ＭＳ 明朝" charset="-128"/>
                <a:cs typeface="Times Roman" charset="0"/>
              </a:rPr>
              <a:t> others but people involved in the given matters, relationally connected people, significant others. So far, we have touched upon </a:t>
            </a:r>
            <a:r>
              <a:rPr lang="en-GB" sz="800" i="1" dirty="0" smtClean="0">
                <a:solidFill>
                  <a:srgbClr val="7030A0"/>
                </a:solidFill>
                <a:effectLst/>
                <a:latin typeface="Calibri" charset="0"/>
                <a:ea typeface="ＭＳ 明朝" charset="-128"/>
                <a:cs typeface="Times Roman" charset="0"/>
              </a:rPr>
              <a:t>physical spaces</a:t>
            </a:r>
            <a:r>
              <a:rPr lang="en-GB" sz="800" dirty="0" smtClean="0">
                <a:solidFill>
                  <a:srgbClr val="7030A0"/>
                </a:solidFill>
                <a:effectLst/>
                <a:latin typeface="Calibri" charset="0"/>
                <a:ea typeface="ＭＳ 明朝" charset="-128"/>
                <a:cs typeface="Times Roman" charset="0"/>
              </a:rPr>
              <a:t> and the importance of </a:t>
            </a:r>
            <a:r>
              <a:rPr lang="en-GB" sz="800" i="1" dirty="0" smtClean="0">
                <a:solidFill>
                  <a:srgbClr val="7030A0"/>
                </a:solidFill>
                <a:effectLst/>
                <a:latin typeface="Calibri" charset="0"/>
                <a:ea typeface="ＭＳ 明朝" charset="-128"/>
                <a:cs typeface="Times Roman" charset="0"/>
              </a:rPr>
              <a:t>spaces in time</a:t>
            </a:r>
            <a:r>
              <a:rPr lang="en-GB" sz="800" dirty="0" smtClean="0">
                <a:solidFill>
                  <a:srgbClr val="7030A0"/>
                </a:solidFill>
                <a:effectLst/>
                <a:latin typeface="Calibri" charset="0"/>
                <a:ea typeface="ＭＳ 明朝" charset="-128"/>
                <a:cs typeface="Times Roman" charset="0"/>
              </a:rPr>
              <a:t> in generating dialogical spaces. Let us now turn to the next dimension listed earlier, that of </a:t>
            </a:r>
            <a:r>
              <a:rPr lang="en-GB" sz="800" i="1" dirty="0" smtClean="0">
                <a:solidFill>
                  <a:srgbClr val="7030A0"/>
                </a:solidFill>
                <a:effectLst/>
                <a:latin typeface="Calibri" charset="0"/>
                <a:ea typeface="ＭＳ 明朝" charset="-128"/>
                <a:cs typeface="Times Roman" charset="0"/>
              </a:rPr>
              <a:t>social spaces.</a:t>
            </a: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In generating social spaces the aspect of inclusion and exclusion is prominent. There is always some sort of “genealogy” at work, even if we do not realize it: Who do we consider as necessary to invite to the sessions, and who do we consider as not so important? Do we choose to see people as disconnected individuals or do we see them as profoundly relational beings? Viewing individuals as more or less independent suggests treating them more or less separately, whereas a relational view prompts us to approach each individual as an actor in their social networks. The second aspect to consider is how to generate the social space of presence once you have people together – and this calls for the creation of a safe and welcoming atmosphere that encourages a feeling of “us here now together”.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social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Dialogues can be rich with polyphony and polyphony can be rich with a plurality of voices. The number is not as crucial as the variety of perspectives. As mentioned earlier, there is polyphony present even when two people meet, and the appropriate spaces of time can enable both external and internal voices to be heard. A relational view of human beings does not imply arranging network meetings around every issue, but it does suggest at least taking up relationships as a starting point. When this is insufficient for finding ways forward, more resources are sought by bringing together significant persons from the social network. But who are the “significant persons” and who points them out and how?</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Assembling important relational resources is a bit different in the acute psychic crisis from which OD originated than in the no-mans-land between sectors in which AD originated.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An acute mental health crisis by its own dynamic operates to point out and gather together significant persons: There is the distressed person and maybe alarmed family members and there are pleas for help and contacts with services. Frightened people may not know the correct place to contact and may call the wrong number, but practitioners trained in OD principles will not steer them away but take responsibility and arrange the first network meeting together. The mental health unit and the crisis team become the drivers in the professional setting. They encourage the patient and the family to bring to meetings those persons they consider to be important supporters, be they kin, friends, neighbours or whoever. It is thus for the people involved to decide who are the significant persons in their private networks, although the OD team will emphasize the importance of family ties. Which professionals besides the crisis team would be invited to a meeting depends on the issues connected to the case and could include a social worker, a teacher, a physician, a manpower officer and so on, according to the matters at hand.</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AD is not for crisis work. Assembling the network lacks the imperative of a crisis. Someone – most likely a professional – in a “multi-helper situation” finds him/herself worried about the fragmented situation and would welcome joint action. A worry is not a demanding driver that demarcates professional responsibilities in the way that a mental health crisis can. For AD, there is not the alarm to galvanise the players, nor a centre of gravity weighty enough to determine the structure between them. Both the motivation to assemble and a structure between the players have to be generated.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petition for AD is a plea for help, not in a terrifying situation, but in a fragmented situation pointing to increasingly worrying outcomes for the people involved unless better cooperation is achieved. The worried person – usually a more or less frustrated professional though it could be anyone from the private network – asks for help in making the worry smaller by means of dialogue and coordination. The first people to talk to are the client and the family, who will decide who from the private network and who among the professional network players they want to be invited. It is thus the initiator’s worry and the discussion with the client and family that informs about the significant network: who are the persons we need to get into a dialogue to make the worry smaller. The assembly of people necessary is </a:t>
            </a:r>
            <a:r>
              <a:rPr lang="en-GB" sz="800" i="1" dirty="0" smtClean="0">
                <a:solidFill>
                  <a:srgbClr val="7030A0"/>
                </a:solidFill>
                <a:effectLst/>
                <a:latin typeface="Calibri" charset="0"/>
                <a:ea typeface="ＭＳ 明朝" charset="-128"/>
                <a:cs typeface="Times New Roman" charset="0"/>
              </a:rPr>
              <a:t>negotiated</a:t>
            </a:r>
            <a:r>
              <a:rPr lang="en-GB" sz="800" dirty="0" smtClean="0">
                <a:solidFill>
                  <a:srgbClr val="7030A0"/>
                </a:solidFill>
                <a:effectLst/>
                <a:latin typeface="Calibri" charset="0"/>
                <a:ea typeface="ＭＳ 明朝" charset="-128"/>
                <a:cs typeface="Times New Roman" charset="0"/>
              </a:rPr>
              <a:t> with the persons involved, and as in OD, the client/family are encouraged to invite </a:t>
            </a:r>
            <a:r>
              <a:rPr lang="en-GB" sz="800" i="1" dirty="0" smtClean="0">
                <a:solidFill>
                  <a:srgbClr val="7030A0"/>
                </a:solidFill>
                <a:effectLst/>
                <a:latin typeface="Calibri" charset="0"/>
                <a:ea typeface="ＭＳ 明朝" charset="-128"/>
                <a:cs typeface="Times New Roman" charset="0"/>
              </a:rPr>
              <a:t>multiple</a:t>
            </a:r>
            <a:r>
              <a:rPr lang="en-GB" sz="800" dirty="0" smtClean="0">
                <a:solidFill>
                  <a:srgbClr val="7030A0"/>
                </a:solidFill>
                <a:effectLst/>
                <a:latin typeface="Calibri" charset="0"/>
                <a:ea typeface="ＭＳ 明朝" charset="-128"/>
                <a:cs typeface="Times New Roman" charset="0"/>
              </a:rPr>
              <a:t> voices.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After success in motivating the participants to attend (which is supported by their possible worry and frustration), the next task is to generate the social structure between the players. Professionals from different sectors and agencies typically have no given structure that automatically connects them. It is therefore an urgent task for AD to </a:t>
            </a:r>
            <a:r>
              <a:rPr lang="en-GB" sz="800" i="1" dirty="0" smtClean="0">
                <a:solidFill>
                  <a:srgbClr val="7030A0"/>
                </a:solidFill>
                <a:effectLst/>
                <a:latin typeface="Calibri" charset="0"/>
                <a:ea typeface="ＭＳ 明朝" charset="-128"/>
                <a:cs typeface="Times New Roman" charset="0"/>
              </a:rPr>
              <a:t>generate a provisional structure in the professional no-mans-land. </a:t>
            </a:r>
            <a:r>
              <a:rPr lang="en-GB" sz="800" dirty="0" smtClean="0">
                <a:solidFill>
                  <a:srgbClr val="7030A0"/>
                </a:solidFill>
                <a:effectLst/>
                <a:latin typeface="Calibri" charset="0"/>
                <a:ea typeface="ＭＳ 明朝" charset="-128"/>
                <a:cs typeface="Times New Roman" charset="0"/>
              </a:rPr>
              <a:t>There is a single meeting for this – and the small amount of time space emphasizes the need for the facilitators take the lead in the AD meeting. (I will return to this below when discussing the challenges faced in keeping the discourse dialogical versus authoritative.)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integrating professional work:</a:t>
            </a:r>
            <a:endParaRPr lang="fr-FR" sz="800" b="1" dirty="0" smtClean="0">
              <a:solidFill>
                <a:srgbClr val="7030A0"/>
              </a:solidFill>
              <a:effectLst/>
              <a:latin typeface="Calibri" charset="0"/>
              <a:ea typeface="ＭＳ ゴシック"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Both OD and AD practitioners want to generate a social space with the people </a:t>
            </a:r>
            <a:r>
              <a:rPr lang="en-GB" sz="800" i="1" dirty="0" smtClean="0">
                <a:solidFill>
                  <a:srgbClr val="7030A0"/>
                </a:solidFill>
                <a:effectLst/>
                <a:latin typeface="Calibri" charset="0"/>
                <a:ea typeface="ＭＳ 明朝" charset="-128"/>
                <a:cs typeface="Times New Roman" charset="0"/>
              </a:rPr>
              <a:t>relationally connected</a:t>
            </a:r>
            <a:r>
              <a:rPr lang="en-GB" sz="800" dirty="0" smtClean="0">
                <a:solidFill>
                  <a:srgbClr val="7030A0"/>
                </a:solidFill>
                <a:effectLst/>
                <a:latin typeface="Calibri" charset="0"/>
                <a:ea typeface="ＭＳ 明朝" charset="-128"/>
                <a:cs typeface="Times New Roman" charset="0"/>
              </a:rPr>
              <a:t> to the issue at hand. Relationally connected participants have relational knowledge of the given situations, something that John </a:t>
            </a:r>
            <a:r>
              <a:rPr lang="en-GB" sz="800" dirty="0" err="1" smtClean="0">
                <a:solidFill>
                  <a:srgbClr val="7030A0"/>
                </a:solidFill>
                <a:effectLst/>
                <a:latin typeface="Calibri" charset="0"/>
                <a:ea typeface="ＭＳ 明朝" charset="-128"/>
                <a:cs typeface="Times New Roman" charset="0"/>
              </a:rPr>
              <a:t>Shotter</a:t>
            </a:r>
            <a:r>
              <a:rPr lang="en-GB" sz="800" dirty="0" smtClean="0">
                <a:solidFill>
                  <a:srgbClr val="7030A0"/>
                </a:solidFill>
                <a:effectLst/>
                <a:latin typeface="Calibri" charset="0"/>
                <a:ea typeface="ＭＳ 明朝" charset="-128"/>
                <a:cs typeface="Times New Roman" charset="0"/>
              </a:rPr>
              <a:t> [8] called “knowing from within” relationships. They are not discussing detached “objects” out there, but situations they are immersed in themselves. The picture is different in mainstream multi-agency work.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As service systems encounter complex problems that exceed the boundaries of a compartmentalised service system, multi-professional meetings and teams become necessary. Integrating professional help across boundaries is the topic of the day. However, attempts to integrate often involve professionals only, bringing them to meet by themselves. There are professionals who have a contact with their “own” client, though without enough knowledge about the social context in which the client lives, and there may also be experts with no direct contact with the significant persons being discussed. Detached experts may have expert ideas, but such knowledge is inevitably abstract and about objects. The “integrated plan of action” may join pieces of professional expertise into a tidy combination, but the challenge of integrating them into the life of the client remains. If that integration into the client’s situation fails, it barely deserves to be called “integrated”. The client/family may even be interpreted as “resisting”, provoking a need for further meetings between professionals.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An open stance would be not only be more ethical but also more effective. Merely inviting the client/family/private networks is not sufficient, however. The meetings need to be turned into dialogical spaces. Deficiency-centred talk, which often prevails when professionals discuss clients, can be crushing for clients and family members and even well-intentioned problem definitions can sound like accusations in tribunals.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Both AD and OD aim at </a:t>
            </a:r>
            <a:r>
              <a:rPr lang="en-GB" sz="800" i="1" dirty="0" smtClean="0">
                <a:solidFill>
                  <a:srgbClr val="7030A0"/>
                </a:solidFill>
                <a:effectLst/>
                <a:latin typeface="Calibri" charset="0"/>
                <a:ea typeface="ＭＳ 明朝" charset="-128"/>
                <a:cs typeface="Times New Roman" charset="0"/>
              </a:rPr>
              <a:t>integrating social network resources. </a:t>
            </a:r>
            <a:r>
              <a:rPr lang="en-GB" sz="800" dirty="0" smtClean="0">
                <a:solidFill>
                  <a:srgbClr val="7030A0"/>
                </a:solidFill>
                <a:effectLst/>
                <a:latin typeface="Calibri" charset="0"/>
                <a:ea typeface="ＭＳ 明朝" charset="-128"/>
                <a:cs typeface="Times New Roman" charset="0"/>
              </a:rPr>
              <a:t>This includes helping private network players find mutuality and liaison as well as supporting cooperation between professionals. These are not separate goals but linked: professional skills and knowledge serve to support an integration with the most important resources the people possess – their social relationships. The integrated plans of action made in the open in OD and AD do not exclude individual work by individual experts. On the contrary, the plans made upfront afford the basis for actions by the various players, individually or in combinations. Each expert comes to know how their work can integrate with the life-world of the client and how it links with the work of other professionals in the context. In the OD meeting it can, for example, be decided that there will be sessions of individual psychotherapy for the patient. Those therapy discussions will then remain behind closed doors and would not be processed with others unless agreed. In AD, where the point of departure is the anticipated good near future of the client and family members, a joint plan of action consists of deeds that would materialize the steps towards that good future. “Who does what with whom next” is the concrete integrated plan summoned from what the participants expressed in “recalling a good future”.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b="1" dirty="0" smtClean="0">
                <a:solidFill>
                  <a:srgbClr val="7030A0"/>
                </a:solidFill>
                <a:effectLst/>
                <a:latin typeface="Calibri" charset="0"/>
                <a:ea typeface="ＭＳ 明朝" charset="-128"/>
                <a:cs typeface="Times New Roman" charset="0"/>
              </a:rPr>
              <a:t>To summarise:</a:t>
            </a:r>
            <a:r>
              <a:rPr lang="en-GB" sz="800" dirty="0" smtClean="0">
                <a:solidFill>
                  <a:srgbClr val="7030A0"/>
                </a:solidFill>
                <a:effectLst/>
                <a:latin typeface="Calibri" charset="0"/>
                <a:ea typeface="ＭＳ 明朝" charset="-128"/>
                <a:cs typeface="Times New Roman" charset="0"/>
              </a:rPr>
              <a:t> Generating social spaces with opportunities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thus starts with deciding who to bring together, and here dialogical practitioners need to reflect carefully on who might be potentially excluded by their choices, and to aim at a diversity of voices and views. When the invited people assemble, there remains work to be done towards generating the </a:t>
            </a:r>
            <a:r>
              <a:rPr lang="en-GB" sz="800" i="1" dirty="0" smtClean="0">
                <a:solidFill>
                  <a:srgbClr val="7030A0"/>
                </a:solidFill>
                <a:effectLst/>
                <a:latin typeface="Calibri" charset="0"/>
                <a:ea typeface="ＭＳ 明朝" charset="-128"/>
                <a:cs typeface="Times New Roman" charset="0"/>
              </a:rPr>
              <a:t>social space of presence</a:t>
            </a:r>
            <a:r>
              <a:rPr lang="en-GB" sz="800" dirty="0" smtClean="0">
                <a:solidFill>
                  <a:srgbClr val="7030A0"/>
                </a:solidFill>
                <a:effectLst/>
                <a:latin typeface="Calibri" charset="0"/>
                <a:ea typeface="ＭＳ 明朝" charset="-128"/>
                <a:cs typeface="Times New Roman" charset="0"/>
              </a:rPr>
              <a:t>. Each participant enters the situation from some other situation and it takes psychological steps to form the new “us, here, now” social space, while practitioners do their best to provide a safe atmosphere. A phase of joining is thus necessary at the initial stage of the encounter, but is of course not limited to the start and needs attention </a:t>
            </a:r>
            <a:r>
              <a:rPr lang="en-GB" sz="800" dirty="0" err="1" smtClean="0">
                <a:solidFill>
                  <a:srgbClr val="7030A0"/>
                </a:solidFill>
                <a:effectLst/>
                <a:latin typeface="Calibri" charset="0"/>
                <a:ea typeface="ＭＳ 明朝" charset="-128"/>
                <a:cs typeface="Times New Roman" charset="0"/>
              </a:rPr>
              <a:t>throuhgout</a:t>
            </a:r>
            <a:r>
              <a:rPr lang="en-GB" sz="800" dirty="0" smtClean="0">
                <a:solidFill>
                  <a:srgbClr val="7030A0"/>
                </a:solidFill>
                <a:effectLst/>
                <a:latin typeface="Calibri" charset="0"/>
                <a:ea typeface="ＭＳ 明朝" charset="-128"/>
                <a:cs typeface="Times New Roman" charset="0"/>
              </a:rPr>
              <a:t>. This takes us to the next dimensions, the mental space and discursive space and their significance in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mental spaces </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Returning to the example of workshops: Did you experience that you and the other participants were treated as unique persons worthy of listening to, or were the participants rather positioned as recipients? There is, of course, a place and the time for unilateral communication where the speaker does not consider it necessary to find out what the listeners are thinking, but a more responsive mental stance is often more productive even in situations one would want to control.</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Training provides professionals with the appropriate means of control. Generating and preserving dialogical spaces would however often benefit from </a:t>
            </a:r>
            <a:r>
              <a:rPr lang="en-GB" sz="800" i="1" dirty="0" smtClean="0">
                <a:solidFill>
                  <a:srgbClr val="7030A0"/>
                </a:solidFill>
                <a:effectLst/>
                <a:latin typeface="Calibri" charset="0"/>
                <a:ea typeface="ＭＳ 明朝" charset="-128"/>
                <a:cs typeface="Times New Roman" charset="0"/>
              </a:rPr>
              <a:t>refraining</a:t>
            </a:r>
            <a:r>
              <a:rPr lang="en-GB" sz="800" dirty="0" smtClean="0">
                <a:solidFill>
                  <a:srgbClr val="7030A0"/>
                </a:solidFill>
                <a:effectLst/>
                <a:latin typeface="Calibri" charset="0"/>
                <a:ea typeface="ＭＳ 明朝" charset="-128"/>
                <a:cs typeface="Times New Roman" charset="0"/>
              </a:rPr>
              <a:t> from these means. Upon writing our book “Open Dialogues and Anticipations. Respecting Otherness in the Present Moment” [2], I inquired of </a:t>
            </a:r>
            <a:r>
              <a:rPr lang="en-GB" sz="800" dirty="0" err="1" smtClean="0">
                <a:solidFill>
                  <a:srgbClr val="7030A0"/>
                </a:solidFill>
                <a:effectLst/>
                <a:latin typeface="Calibri" charset="0"/>
                <a:ea typeface="ＭＳ 明朝" charset="-128"/>
                <a:cs typeface="Times New Roman" charset="0"/>
              </a:rPr>
              <a:t>Jaakko</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Seikkula</a:t>
            </a:r>
            <a:r>
              <a:rPr lang="en-GB" sz="800" dirty="0" smtClean="0">
                <a:solidFill>
                  <a:srgbClr val="7030A0"/>
                </a:solidFill>
                <a:effectLst/>
                <a:latin typeface="Calibri" charset="0"/>
                <a:ea typeface="ＭＳ 明朝" charset="-128"/>
                <a:cs typeface="Times New Roman" charset="0"/>
              </a:rPr>
              <a:t> if he thought the seven principles of OD in crisis work were still valid in his new work-context, which involved couples in less dire situations and only a co-worker instead of a crisis team. “Do not put your best tools for change to work, there are better things on the way”, was </a:t>
            </a:r>
            <a:r>
              <a:rPr lang="en-GB" sz="800" dirty="0" err="1" smtClean="0">
                <a:solidFill>
                  <a:srgbClr val="7030A0"/>
                </a:solidFill>
                <a:effectLst/>
                <a:latin typeface="Calibri" charset="0"/>
                <a:ea typeface="ＭＳ 明朝" charset="-128"/>
                <a:cs typeface="Times New Roman" charset="0"/>
              </a:rPr>
              <a:t>Jaakko’s</a:t>
            </a:r>
            <a:r>
              <a:rPr lang="en-GB" sz="800" dirty="0" smtClean="0">
                <a:solidFill>
                  <a:srgbClr val="7030A0"/>
                </a:solidFill>
                <a:effectLst/>
                <a:latin typeface="Calibri" charset="0"/>
                <a:ea typeface="ＭＳ 明朝" charset="-128"/>
                <a:cs typeface="Times New Roman" charset="0"/>
              </a:rPr>
              <a:t> summary of the guiding principles, referring to those tools he had access to as a trained family therapist. Refraining from jumping into control allows room for insight – for both the client and the therapist.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 would characterise a mental space that is auspicious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as having “the certainty of not knowing”. Both Emmanuel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[9] and Mikhail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[10] emphasized the importance of </a:t>
            </a:r>
            <a:r>
              <a:rPr lang="en-GB" sz="800" i="1" dirty="0" smtClean="0">
                <a:solidFill>
                  <a:srgbClr val="7030A0"/>
                </a:solidFill>
                <a:effectLst/>
                <a:latin typeface="Calibri" charset="0"/>
                <a:ea typeface="ＭＳ 明朝" charset="-128"/>
                <a:cs typeface="Times New Roman" charset="0"/>
              </a:rPr>
              <a:t>difference </a:t>
            </a:r>
            <a:r>
              <a:rPr lang="en-GB" sz="800" dirty="0" smtClean="0">
                <a:solidFill>
                  <a:srgbClr val="7030A0"/>
                </a:solidFill>
                <a:effectLst/>
                <a:latin typeface="Calibri" charset="0"/>
                <a:ea typeface="ＭＳ 明朝" charset="-128"/>
                <a:cs typeface="Times New Roman" charset="0"/>
              </a:rPr>
              <a:t>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dialogues are both necessary and possible precisely because we are </a:t>
            </a:r>
            <a:r>
              <a:rPr lang="en-GB" sz="800" i="1" dirty="0" smtClean="0">
                <a:solidFill>
                  <a:srgbClr val="7030A0"/>
                </a:solidFill>
                <a:effectLst/>
                <a:latin typeface="Calibri" charset="0"/>
                <a:ea typeface="ＭＳ 明朝" charset="-128"/>
                <a:cs typeface="Times New Roman" charset="0"/>
              </a:rPr>
              <a:t>fundamentally different</a:t>
            </a:r>
            <a:r>
              <a:rPr lang="en-GB" sz="800" dirty="0" smtClean="0">
                <a:solidFill>
                  <a:srgbClr val="7030A0"/>
                </a:solidFill>
                <a:effectLst/>
                <a:latin typeface="Calibri" charset="0"/>
                <a:ea typeface="ＭＳ 明朝" charset="-128"/>
                <a:cs typeface="Times New Roman" charset="0"/>
              </a:rPr>
              <a:t> and not alike. We are forever foreign to each other and </a:t>
            </a:r>
            <a:r>
              <a:rPr lang="en-GB" sz="800" i="1" dirty="0" smtClean="0">
                <a:solidFill>
                  <a:srgbClr val="7030A0"/>
                </a:solidFill>
                <a:effectLst/>
                <a:latin typeface="Calibri" charset="0"/>
                <a:ea typeface="ＭＳ 明朝" charset="-128"/>
                <a:cs typeface="Times New Roman" charset="0"/>
              </a:rPr>
              <a:t>the Other is always more than one can ever grasp,</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underlined. The surest thing one can know would thus be that one does not know, that the Other is certainly more than I assume and hypothesize. John </a:t>
            </a:r>
            <a:r>
              <a:rPr lang="en-GB" sz="800" dirty="0" err="1" smtClean="0">
                <a:solidFill>
                  <a:srgbClr val="7030A0"/>
                </a:solidFill>
                <a:effectLst/>
                <a:latin typeface="Calibri" charset="0"/>
                <a:ea typeface="ＭＳ 明朝" charset="-128"/>
                <a:cs typeface="Times New Roman" charset="0"/>
              </a:rPr>
              <a:t>Shotter</a:t>
            </a:r>
            <a:r>
              <a:rPr lang="en-GB" sz="800" dirty="0" smtClean="0">
                <a:solidFill>
                  <a:srgbClr val="7030A0"/>
                </a:solidFill>
                <a:effectLst/>
                <a:latin typeface="Calibri" charset="0"/>
                <a:ea typeface="ＭＳ 明朝" charset="-128"/>
                <a:cs typeface="Times New Roman" charset="0"/>
              </a:rPr>
              <a:t> [8] emphasized the </a:t>
            </a:r>
            <a:r>
              <a:rPr lang="en-GB" sz="800" i="1" dirty="0" smtClean="0">
                <a:solidFill>
                  <a:srgbClr val="7030A0"/>
                </a:solidFill>
                <a:effectLst/>
                <a:latin typeface="Calibri" charset="0"/>
                <a:ea typeface="ＭＳ 明朝" charset="-128"/>
                <a:cs typeface="Times New Roman" charset="0"/>
              </a:rPr>
              <a:t>psychological uniqueness </a:t>
            </a:r>
            <a:r>
              <a:rPr lang="en-GB" sz="800" dirty="0" smtClean="0">
                <a:solidFill>
                  <a:srgbClr val="7030A0"/>
                </a:solidFill>
                <a:effectLst/>
                <a:latin typeface="Calibri" charset="0"/>
                <a:ea typeface="ＭＳ 明朝" charset="-128"/>
                <a:cs typeface="Times New Roman" charset="0"/>
              </a:rPr>
              <a:t>of each person by pointing out that </a:t>
            </a:r>
            <a:r>
              <a:rPr lang="en-GB" sz="800" i="1" dirty="0" smtClean="0">
                <a:solidFill>
                  <a:srgbClr val="7030A0"/>
                </a:solidFill>
                <a:effectLst/>
                <a:latin typeface="Calibri" charset="0"/>
                <a:ea typeface="ＭＳ 明朝" charset="-128"/>
                <a:cs typeface="Times New Roman" charset="0"/>
              </a:rPr>
              <a:t>each person occupies a unique place in their network of relationships.</a:t>
            </a:r>
            <a:r>
              <a:rPr lang="en-GB" sz="800" dirty="0" smtClean="0">
                <a:solidFill>
                  <a:srgbClr val="7030A0"/>
                </a:solidFill>
                <a:effectLst/>
                <a:latin typeface="Calibri" charset="0"/>
                <a:ea typeface="ＭＳ 明朝" charset="-128"/>
                <a:cs typeface="Times New Roman" charset="0"/>
              </a:rPr>
              <a:t> Every individual occupies therefore – literally and not only figuratively – a unique point of view, a point for viewing the world that no one else can occupy.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mental stance embodied as “the certainty of not knowing” preserves room for the unique Other. One cannot see the world as the Other sees it and cannot experience it from the same point in relationships. One needs to </a:t>
            </a:r>
            <a:r>
              <a:rPr lang="en-GB" sz="800" i="1" dirty="0" smtClean="0">
                <a:solidFill>
                  <a:srgbClr val="7030A0"/>
                </a:solidFill>
                <a:effectLst/>
                <a:latin typeface="Calibri" charset="0"/>
                <a:ea typeface="ＭＳ 明朝" charset="-128"/>
                <a:cs typeface="Times New Roman" charset="0"/>
              </a:rPr>
              <a:t>listen</a:t>
            </a:r>
            <a:r>
              <a:rPr lang="en-GB" sz="800" dirty="0" smtClean="0">
                <a:solidFill>
                  <a:srgbClr val="7030A0"/>
                </a:solidFill>
                <a:effectLst/>
                <a:latin typeface="Calibri" charset="0"/>
                <a:ea typeface="ＭＳ 明朝" charset="-128"/>
                <a:cs typeface="Times New Roman" charset="0"/>
              </a:rPr>
              <a:t> to the Other and thereby find out and understand more, while acknowledging it is ultimately impossible to understand even the closest person through and through. One needs to respect and cherish this “inaccessibility” of the other and not jump into conclusions of knowing. Such respect for Otherness is tested when one feels the need to control the Other. One may be tempted to set conditions for hearing the Other out in the sense that they should meet some criteria of approval before deserving to be heard. Respect for unique Otherness is, of course, especially tested when one cannot approve of the deeds or values of the Other.</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Unconditional respect for Otherness is at stake in situations where various </a:t>
            </a:r>
            <a:r>
              <a:rPr lang="en-GB" sz="800" i="1" dirty="0" smtClean="0">
                <a:solidFill>
                  <a:srgbClr val="7030A0"/>
                </a:solidFill>
                <a:effectLst/>
                <a:latin typeface="Calibri" charset="0"/>
                <a:ea typeface="ＭＳ 明朝" charset="-128"/>
                <a:cs typeface="Times New Roman" charset="0"/>
              </a:rPr>
              <a:t>categorizations</a:t>
            </a:r>
            <a:r>
              <a:rPr lang="en-GB" sz="800" dirty="0" smtClean="0">
                <a:solidFill>
                  <a:srgbClr val="7030A0"/>
                </a:solidFill>
                <a:effectLst/>
                <a:latin typeface="Calibri" charset="0"/>
                <a:ea typeface="ＭＳ 明朝" charset="-128"/>
                <a:cs typeface="Times New Roman" charset="0"/>
              </a:rPr>
              <a:t> are used for navigating complex social phenomena.  Categories like gender, ethnicity, age, nationality, social status, and creed likely provide important resources for understanding social phenomena but narrow the mental space necessary for dialogue if they are used for “reading” individuals through them and supplanting their uniqueness. Taking the assumed characteristics as depicting all the members of a category renders pointless listening to the unique voice. One extreme in this is of course racism.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Relational professionals are not protected from categorizations when encountering complex social phenomena. On the contrary, in bewildering situations they face special temptations to substitute individual uniqueness with category-characteristics. “Schizophrenics are like this, depressed couples are like this, single mothers are like this, unemployed adolescents are like this, illiterate Near Eastern immigrants are like this….” Scientific taxonomies can be useful but also dangerous. Reading unique Others through categorizations can provide a means for navigating complex social situations but the door is likewise being held ajar for disrespecting Otherness.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Respect for the uniqueness of each individual does not imply isolating the individual mentally but to see unique individuals as occupying unique places in their networks of relationships. Instead of individualizing the individual, the relational view emphasizes </a:t>
            </a:r>
            <a:r>
              <a:rPr lang="en-GB" sz="800" i="1" dirty="0" smtClean="0">
                <a:solidFill>
                  <a:srgbClr val="7030A0"/>
                </a:solidFill>
                <a:effectLst/>
                <a:latin typeface="Calibri" charset="0"/>
                <a:ea typeface="ＭＳ 明朝" charset="-128"/>
                <a:cs typeface="Times New Roman" charset="0"/>
              </a:rPr>
              <a:t>respecting unique relational individuals.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Emphasizing the foreignness of the Other should not, however, hide the fact that while one cannot know the Other through and through, people can at the same time </a:t>
            </a:r>
            <a:r>
              <a:rPr lang="en-GB" sz="800" i="1" dirty="0" smtClean="0">
                <a:solidFill>
                  <a:srgbClr val="7030A0"/>
                </a:solidFill>
                <a:effectLst/>
                <a:latin typeface="Calibri" charset="0"/>
                <a:ea typeface="ＭＳ 明朝" charset="-128"/>
                <a:cs typeface="Times New Roman" charset="0"/>
              </a:rPr>
              <a:t>understand the other person well – </a:t>
            </a:r>
            <a:r>
              <a:rPr lang="en-GB" sz="800" dirty="0" smtClean="0">
                <a:solidFill>
                  <a:srgbClr val="7030A0"/>
                </a:solidFill>
                <a:effectLst/>
                <a:latin typeface="Calibri" charset="0"/>
                <a:ea typeface="ＭＳ 明朝" charset="-128"/>
                <a:cs typeface="Times New Roman" charset="0"/>
              </a:rPr>
              <a:t>and not only well but</a:t>
            </a:r>
            <a:r>
              <a:rPr lang="en-GB" sz="800" i="1" dirty="0" smtClean="0">
                <a:solidFill>
                  <a:srgbClr val="7030A0"/>
                </a:solidFill>
                <a:effectLst/>
                <a:latin typeface="Calibri" charset="0"/>
                <a:ea typeface="ＭＳ 明朝" charset="-128"/>
                <a:cs typeface="Times New Roman" charset="0"/>
              </a:rPr>
              <a:t> perfectly.</a:t>
            </a:r>
            <a:r>
              <a:rPr lang="en-GB" sz="800" dirty="0" smtClean="0">
                <a:solidFill>
                  <a:srgbClr val="7030A0"/>
                </a:solidFill>
                <a:effectLst/>
                <a:latin typeface="Calibri" charset="0"/>
                <a:ea typeface="ＭＳ 明朝" charset="-128"/>
                <a:cs typeface="Times New Roman" charset="0"/>
              </a:rPr>
              <a:t> We can feel the feelings that the Other is feeling. Emotions are “contagious” as </a:t>
            </a:r>
            <a:r>
              <a:rPr lang="en-GB" sz="800" dirty="0" err="1" smtClean="0">
                <a:solidFill>
                  <a:srgbClr val="7030A0"/>
                </a:solidFill>
                <a:effectLst/>
                <a:latin typeface="Calibri" charset="0"/>
                <a:ea typeface="ＭＳ 明朝" charset="-128"/>
                <a:cs typeface="Times New Roman" charset="0"/>
              </a:rPr>
              <a:t>Surakka</a:t>
            </a:r>
            <a:r>
              <a:rPr lang="en-GB" sz="800" dirty="0" smtClean="0">
                <a:solidFill>
                  <a:srgbClr val="7030A0"/>
                </a:solidFill>
                <a:effectLst/>
                <a:latin typeface="Calibri" charset="0"/>
                <a:ea typeface="ＭＳ 明朝" charset="-128"/>
                <a:cs typeface="Times New Roman" charset="0"/>
              </a:rPr>
              <a:t> puts it [12]. As corporeal beings embodied in relationships, we attune to each other without effort and all the time, as shown in the study of </a:t>
            </a:r>
            <a:r>
              <a:rPr lang="en-GB" sz="800" dirty="0" err="1" smtClean="0">
                <a:solidFill>
                  <a:srgbClr val="7030A0"/>
                </a:solidFill>
                <a:effectLst/>
                <a:latin typeface="Calibri" charset="0"/>
                <a:ea typeface="ＭＳ 明朝" charset="-128"/>
                <a:cs typeface="Times New Roman" charset="0"/>
              </a:rPr>
              <a:t>Seikkula</a:t>
            </a:r>
            <a:r>
              <a:rPr lang="en-GB" sz="800" dirty="0" smtClean="0">
                <a:solidFill>
                  <a:srgbClr val="7030A0"/>
                </a:solidFill>
                <a:effectLst/>
                <a:latin typeface="Calibri" charset="0"/>
                <a:ea typeface="ＭＳ 明朝" charset="-128"/>
                <a:cs typeface="Times New Roman" charset="0"/>
              </a:rPr>
              <a:t> et al. [13], for example. Although we cannot “read” each other’s feelings, we can nevertheless </a:t>
            </a:r>
            <a:r>
              <a:rPr lang="en-GB" sz="800" i="1" dirty="0" smtClean="0">
                <a:solidFill>
                  <a:srgbClr val="7030A0"/>
                </a:solidFill>
                <a:effectLst/>
                <a:latin typeface="Calibri" charset="0"/>
                <a:ea typeface="ＭＳ 明朝" charset="-128"/>
                <a:cs typeface="Times New Roman" charset="0"/>
              </a:rPr>
              <a:t>feel</a:t>
            </a:r>
            <a:r>
              <a:rPr lang="en-GB" sz="800" dirty="0" smtClean="0">
                <a:solidFill>
                  <a:srgbClr val="7030A0"/>
                </a:solidFill>
                <a:effectLst/>
                <a:latin typeface="Calibri" charset="0"/>
                <a:ea typeface="ＭＳ 明朝" charset="-128"/>
                <a:cs typeface="Times New Roman" charset="0"/>
              </a:rPr>
              <a:t> them. You meet a friend in tears and you shed tears, a laughing fellow makes you laugh. One does not need to “turn on” the feeling – it takes effort to turn it off.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Paradoxically, we can understand others and not understand them, and a “final explanation” of the Other will never be reached. We can, however, reach a </a:t>
            </a:r>
            <a:r>
              <a:rPr lang="en-GB" sz="800" i="1" dirty="0" smtClean="0">
                <a:solidFill>
                  <a:srgbClr val="7030A0"/>
                </a:solidFill>
                <a:effectLst/>
                <a:latin typeface="Calibri" charset="0"/>
                <a:ea typeface="ＭＳ 明朝" charset="-128"/>
                <a:cs typeface="Times New Roman" charset="0"/>
              </a:rPr>
              <a:t>richer</a:t>
            </a:r>
            <a:r>
              <a:rPr lang="en-GB" sz="800" dirty="0" smtClean="0">
                <a:solidFill>
                  <a:srgbClr val="7030A0"/>
                </a:solidFill>
                <a:effectLst/>
                <a:latin typeface="Calibri" charset="0"/>
                <a:ea typeface="ＭＳ 明朝" charset="-128"/>
                <a:cs typeface="Times New Roman" charset="0"/>
              </a:rPr>
              <a:t> understanding, but this requires </a:t>
            </a:r>
            <a:r>
              <a:rPr lang="en-GB" sz="800" i="1" dirty="0" smtClean="0">
                <a:solidFill>
                  <a:srgbClr val="7030A0"/>
                </a:solidFill>
                <a:effectLst/>
                <a:latin typeface="Calibri" charset="0"/>
                <a:ea typeface="ＭＳ 明朝" charset="-128"/>
                <a:cs typeface="Times New Roman" charset="0"/>
              </a:rPr>
              <a:t>openness to multiple voices</a:t>
            </a:r>
            <a:r>
              <a:rPr lang="en-GB" sz="800" dirty="0" smtClean="0">
                <a:solidFill>
                  <a:srgbClr val="7030A0"/>
                </a:solidFill>
                <a:effectLst/>
                <a:latin typeface="Calibri" charset="0"/>
                <a:ea typeface="ＭＳ 明朝" charset="-128"/>
                <a:cs typeface="Times New Roman" charset="0"/>
              </a:rPr>
              <a:t> instead of pursuing the uniform truth.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underlines the </a:t>
            </a:r>
            <a:r>
              <a:rPr lang="en-GB" sz="800" i="1" dirty="0" smtClean="0">
                <a:solidFill>
                  <a:srgbClr val="7030A0"/>
                </a:solidFill>
                <a:effectLst/>
                <a:latin typeface="Calibri" charset="0"/>
                <a:ea typeface="ＭＳ 明朝" charset="-128"/>
                <a:cs typeface="Times New Roman" charset="0"/>
              </a:rPr>
              <a:t>polyphonic </a:t>
            </a:r>
            <a:r>
              <a:rPr lang="en-GB" sz="800" dirty="0" smtClean="0">
                <a:solidFill>
                  <a:srgbClr val="7030A0"/>
                </a:solidFill>
                <a:effectLst/>
                <a:latin typeface="Calibri" charset="0"/>
                <a:ea typeface="ＭＳ 明朝" charset="-128"/>
                <a:cs typeface="Times New Roman" charset="0"/>
              </a:rPr>
              <a:t>nature of truth, which is not an aggregate of partial views stitched together that would constitute the truth, but an inconsistent and evolving multitude of voices. To open up to such polyphony requires openness to the voices, an unrestricted respect for the unique Otherness of each person. The voices are easily restricted by setting requirements: “I will listen to you, if…”. A mental space that brings opportunities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is open: I will respect your Otherness unconditionally.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On the one hand you could say that a mental space that is favourable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is a prerequisite: if the participants are not respectful, curious and empathetic, a dialogical space will be hard to achieve even if you have an opportune place, plenty of time, and a safe enough social space. However, a respectful and sympathetically curious mentality is also an </a:t>
            </a:r>
            <a:r>
              <a:rPr lang="en-GB" sz="800" i="1" dirty="0" smtClean="0">
                <a:solidFill>
                  <a:srgbClr val="7030A0"/>
                </a:solidFill>
                <a:effectLst/>
                <a:latin typeface="Calibri" charset="0"/>
                <a:ea typeface="ＭＳ 明朝" charset="-128"/>
                <a:cs typeface="Times New Roman" charset="0"/>
              </a:rPr>
              <a:t>outcome</a:t>
            </a:r>
            <a:r>
              <a:rPr lang="en-GB" sz="800" dirty="0" smtClean="0">
                <a:solidFill>
                  <a:srgbClr val="7030A0"/>
                </a:solidFill>
                <a:effectLst/>
                <a:latin typeface="Calibri" charset="0"/>
                <a:ea typeface="ＭＳ 明朝" charset="-128"/>
                <a:cs typeface="Times New Roman" charset="0"/>
              </a:rPr>
              <a:t> of dialogical encounters. There are some initial conditions that need to be met, such as the readiness to reject hostility, but as the process evolves in a responsive manner, there will be more and more conditions met and the dialogical process in a way “feeds itself”.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Thus, to summarize the reflections above, it is important to avoid narrowing the room available for voices and to avert categorizations and strong convictions. It is also important to be alert to opportunities for empathy. The mental space could perhaps be described as “the certainty of not knowing through and through while also sharing emotions”. The challenges are somewhat different for OD practitioners in the mental health context than for AD practitioners in the no-mans-land between sectors and agencies. Mental health practitioners are expected to provide diagnoses. AD facilitators, on the other hand, encounter worried professionals seeking concerted assessments of the problem. These challenges are met in generating and preserving </a:t>
            </a:r>
            <a:r>
              <a:rPr lang="en-GB" sz="800" i="1" dirty="0" smtClean="0">
                <a:solidFill>
                  <a:srgbClr val="7030A0"/>
                </a:solidFill>
                <a:effectLst/>
                <a:latin typeface="Calibri" charset="0"/>
                <a:ea typeface="ＭＳ 明朝" charset="-128"/>
                <a:cs typeface="Times New Roman" charset="0"/>
              </a:rPr>
              <a:t>dialogical discourse</a:t>
            </a:r>
            <a:r>
              <a:rPr lang="en-GB" sz="800" dirty="0" smtClean="0">
                <a:solidFill>
                  <a:srgbClr val="7030A0"/>
                </a:solidFill>
                <a:effectLst/>
                <a:latin typeface="Calibri" charset="0"/>
                <a:ea typeface="ＭＳ 明朝" charset="-128"/>
                <a:cs typeface="Times New Roman" charset="0"/>
              </a:rPr>
              <a:t> and trying to keep authoritarian discourse at bay.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discursive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Mikhail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[14] pointed out how utterances – all utterances, not just verbal ones – are simultaneously </a:t>
            </a:r>
            <a:r>
              <a:rPr lang="en-GB" sz="800" i="1" dirty="0" smtClean="0">
                <a:solidFill>
                  <a:srgbClr val="7030A0"/>
                </a:solidFill>
                <a:effectLst/>
                <a:latin typeface="Calibri" charset="0"/>
                <a:ea typeface="ＭＳ 明朝" charset="-128"/>
                <a:cs typeface="Times New Roman" charset="0"/>
              </a:rPr>
              <a:t>responses </a:t>
            </a:r>
            <a:r>
              <a:rPr lang="en-GB" sz="800" dirty="0" smtClean="0">
                <a:solidFill>
                  <a:srgbClr val="7030A0"/>
                </a:solidFill>
                <a:effectLst/>
                <a:latin typeface="Calibri" charset="0"/>
                <a:ea typeface="ＭＳ 明朝" charset="-128"/>
                <a:cs typeface="Times New Roman" charset="0"/>
              </a:rPr>
              <a:t>and</a:t>
            </a:r>
            <a:r>
              <a:rPr lang="en-GB" sz="800" i="1" dirty="0" smtClean="0">
                <a:solidFill>
                  <a:srgbClr val="7030A0"/>
                </a:solidFill>
                <a:effectLst/>
                <a:latin typeface="Calibri" charset="0"/>
                <a:ea typeface="ＭＳ 明朝" charset="-128"/>
                <a:cs typeface="Times New Roman" charset="0"/>
              </a:rPr>
              <a:t> invitations to respond.</a:t>
            </a:r>
            <a:r>
              <a:rPr lang="en-GB" sz="800" dirty="0" smtClean="0">
                <a:solidFill>
                  <a:srgbClr val="7030A0"/>
                </a:solidFill>
                <a:effectLst/>
                <a:latin typeface="Calibri" charset="0"/>
                <a:ea typeface="ＭＳ 明朝" charset="-128"/>
                <a:cs typeface="Times New Roman" charset="0"/>
              </a:rPr>
              <a:t> By uttering we respond to something and also invite responses to our utterance – and the responses are, again, invitations to respond, whether meant as such or not.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Let us return to the example of workshops: What kind of responses was the presenter inviting? Was the audience supposed to embrace the presenter’s ideas or were they invited to elaborate on the ideas? In </a:t>
            </a:r>
            <a:r>
              <a:rPr lang="en-GB" sz="800" i="1" dirty="0" smtClean="0">
                <a:solidFill>
                  <a:srgbClr val="7030A0"/>
                </a:solidFill>
                <a:effectLst/>
                <a:latin typeface="Calibri" charset="0"/>
                <a:ea typeface="ＭＳ 明朝" charset="-128"/>
                <a:cs typeface="Times New Roman" charset="0"/>
              </a:rPr>
              <a:t>authoritative discourse,</a:t>
            </a:r>
            <a:r>
              <a:rPr lang="en-GB" sz="800" dirty="0" smtClean="0">
                <a:solidFill>
                  <a:srgbClr val="7030A0"/>
                </a:solidFill>
                <a:effectLst/>
                <a:latin typeface="Calibri" charset="0"/>
                <a:ea typeface="ＭＳ 明朝" charset="-128"/>
                <a:cs typeface="Times New Roman" charset="0"/>
              </a:rPr>
              <a:t> utterances are finite, completed already without the listener joining to develop them, so to speak; they do not require or welcome others to modify them. You are supposed to acknowledge the authority of the speaker and others are invited to absorb the ideas. </a:t>
            </a:r>
            <a:r>
              <a:rPr lang="en-GB" sz="800" i="1" dirty="0" smtClean="0">
                <a:solidFill>
                  <a:srgbClr val="7030A0"/>
                </a:solidFill>
                <a:effectLst/>
                <a:latin typeface="Calibri" charset="0"/>
                <a:ea typeface="ＭＳ 明朝" charset="-128"/>
                <a:cs typeface="Times New Roman" charset="0"/>
              </a:rPr>
              <a:t>In dialogical discourse, </a:t>
            </a:r>
            <a:r>
              <a:rPr lang="en-GB" sz="800" dirty="0" smtClean="0">
                <a:solidFill>
                  <a:srgbClr val="7030A0"/>
                </a:solidFill>
                <a:effectLst/>
                <a:latin typeface="Calibri" charset="0"/>
                <a:ea typeface="ＭＳ 明朝" charset="-128"/>
                <a:cs typeface="Times New Roman" charset="0"/>
              </a:rPr>
              <a:t>on the other hand, </a:t>
            </a:r>
            <a:r>
              <a:rPr lang="en-GB" sz="800" dirty="0" smtClean="0">
                <a:solidFill>
                  <a:srgbClr val="7030A0"/>
                </a:solidFill>
                <a:effectLst/>
                <a:latin typeface="Calibri" charset="0"/>
                <a:ea typeface="ＭＳ 明朝" charset="-128"/>
                <a:cs typeface="Times Roman" charset="0"/>
              </a:rPr>
              <a:t>utterances are open and invite modifications and even playing with them.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In worrying situations where one anticipates unwelcome developments, there is the – very understandable – temptation to take shortcuts to control. One would want the Other(s) to see how things should be seen and act as the situation calls for. Such attempts to make the Other see it like I do and act as I deem necessary are in many cases motivated by care and taking responsibility, yet making the Other see things like I do and act accordingly is, nevertheless, hoping for the impossible. The Other does not and cannot occupy the same point in the social world. In situations of great danger, it is, of course, necessary to disregard this fact and assume authoritarian discourse or to submit to it, but there are countless situations where such shortcuts are not the way to go even when worries are growing.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Roman" charset="0"/>
              </a:rPr>
              <a:t>Lévinas</a:t>
            </a:r>
            <a:r>
              <a:rPr lang="en-GB" sz="800" dirty="0" smtClean="0">
                <a:solidFill>
                  <a:srgbClr val="7030A0"/>
                </a:solidFill>
                <a:effectLst/>
                <a:latin typeface="Calibri" charset="0"/>
                <a:ea typeface="ＭＳ 明朝" charset="-128"/>
                <a:cs typeface="Times Roman" charset="0"/>
              </a:rPr>
              <a:t> underlined how the fundamental </a:t>
            </a:r>
            <a:r>
              <a:rPr lang="en-GB" sz="800" i="1" dirty="0" smtClean="0">
                <a:solidFill>
                  <a:srgbClr val="7030A0"/>
                </a:solidFill>
                <a:effectLst/>
                <a:latin typeface="Calibri" charset="0"/>
                <a:ea typeface="ＭＳ 明朝" charset="-128"/>
                <a:cs typeface="Times Roman" charset="0"/>
              </a:rPr>
              <a:t>difference</a:t>
            </a:r>
            <a:r>
              <a:rPr lang="en-GB" sz="800" dirty="0" smtClean="0">
                <a:solidFill>
                  <a:srgbClr val="7030A0"/>
                </a:solidFill>
                <a:effectLst/>
                <a:latin typeface="Calibri" charset="0"/>
                <a:ea typeface="ＭＳ 明朝" charset="-128"/>
                <a:cs typeface="Times Roman" charset="0"/>
              </a:rPr>
              <a:t> between people is the basis for </a:t>
            </a:r>
            <a:r>
              <a:rPr lang="en-GB" sz="800" dirty="0" err="1" smtClean="0">
                <a:solidFill>
                  <a:srgbClr val="7030A0"/>
                </a:solidFill>
                <a:effectLst/>
                <a:latin typeface="Calibri" charset="0"/>
                <a:ea typeface="ＭＳ 明朝" charset="-128"/>
                <a:cs typeface="Times Roman" charset="0"/>
              </a:rPr>
              <a:t>dialogicity</a:t>
            </a:r>
            <a:r>
              <a:rPr lang="en-GB" sz="800" dirty="0" smtClean="0">
                <a:solidFill>
                  <a:srgbClr val="7030A0"/>
                </a:solidFill>
                <a:effectLst/>
                <a:latin typeface="Calibri" charset="0"/>
                <a:ea typeface="ＭＳ 明朝" charset="-128"/>
                <a:cs typeface="Times Roman" charset="0"/>
              </a:rPr>
              <a:t>. For </a:t>
            </a:r>
            <a:r>
              <a:rPr lang="en-GB" sz="800" dirty="0" err="1" smtClean="0">
                <a:solidFill>
                  <a:srgbClr val="7030A0"/>
                </a:solidFill>
                <a:effectLst/>
                <a:latin typeface="Calibri" charset="0"/>
                <a:ea typeface="ＭＳ 明朝" charset="-128"/>
                <a:cs typeface="Times Roman" charset="0"/>
              </a:rPr>
              <a:t>Bakhtin</a:t>
            </a:r>
            <a:r>
              <a:rPr lang="en-GB" sz="800" dirty="0" smtClean="0">
                <a:solidFill>
                  <a:srgbClr val="7030A0"/>
                </a:solidFill>
                <a:effectLst/>
                <a:latin typeface="Calibri" charset="0"/>
                <a:ea typeface="ＭＳ 明朝" charset="-128"/>
                <a:cs typeface="Times Roman" charset="0"/>
              </a:rPr>
              <a:t>, it is likewise precisely this difference that makes dialogues both necessary and possible, emphasizing how the differences </a:t>
            </a:r>
            <a:r>
              <a:rPr lang="en-GB" sz="800" i="1" dirty="0" smtClean="0">
                <a:solidFill>
                  <a:srgbClr val="7030A0"/>
                </a:solidFill>
                <a:effectLst/>
                <a:latin typeface="Calibri" charset="0"/>
                <a:ea typeface="ＭＳ 明朝" charset="-128"/>
                <a:cs typeface="Times Roman" charset="0"/>
              </a:rPr>
              <a:t>enrich </a:t>
            </a:r>
            <a:r>
              <a:rPr lang="en-GB" sz="800" dirty="0" smtClean="0">
                <a:solidFill>
                  <a:srgbClr val="7030A0"/>
                </a:solidFill>
                <a:effectLst/>
                <a:latin typeface="Calibri" charset="0"/>
                <a:ea typeface="ＭＳ 明朝" charset="-128"/>
                <a:cs typeface="Times Roman" charset="0"/>
              </a:rPr>
              <a:t>one’s possibilities for understanding. A discursive space that gives opportunities for </a:t>
            </a:r>
            <a:r>
              <a:rPr lang="en-GB" sz="800" dirty="0" err="1" smtClean="0">
                <a:solidFill>
                  <a:srgbClr val="7030A0"/>
                </a:solidFill>
                <a:effectLst/>
                <a:latin typeface="Calibri" charset="0"/>
                <a:ea typeface="ＭＳ 明朝" charset="-128"/>
                <a:cs typeface="Times Roman" charset="0"/>
              </a:rPr>
              <a:t>dialogicity</a:t>
            </a:r>
            <a:r>
              <a:rPr lang="en-GB" sz="800" dirty="0" smtClean="0">
                <a:solidFill>
                  <a:srgbClr val="7030A0"/>
                </a:solidFill>
                <a:effectLst/>
                <a:latin typeface="Calibri" charset="0"/>
                <a:ea typeface="ＭＳ 明朝" charset="-128"/>
                <a:cs typeface="Times Roman" charset="0"/>
              </a:rPr>
              <a:t> would be a space where </a:t>
            </a:r>
            <a:r>
              <a:rPr lang="en-GB" sz="800" i="1" dirty="0" smtClean="0">
                <a:solidFill>
                  <a:srgbClr val="7030A0"/>
                </a:solidFill>
                <a:effectLst/>
                <a:latin typeface="Calibri" charset="0"/>
                <a:ea typeface="ＭＳ 明朝" charset="-128"/>
                <a:cs typeface="Times Roman" charset="0"/>
              </a:rPr>
              <a:t>richer views are sought instead of an alleged unanimity in views</a:t>
            </a:r>
            <a:r>
              <a:rPr lang="en-GB" sz="800" dirty="0" smtClean="0">
                <a:solidFill>
                  <a:srgbClr val="7030A0"/>
                </a:solidFill>
                <a:effectLst/>
                <a:latin typeface="Calibri" charset="0"/>
                <a:ea typeface="ＭＳ 明朝" charset="-128"/>
                <a:cs typeface="Times Roman" charset="0"/>
              </a:rPr>
              <a:t>. We can and certainly do extend our inevitably limited views by allowing ourselves to be impacted by others. The “end-result” will never be sameness. The pitfall in authoritarian professional discourse – and in authoritarian “lay discourse” as well – is the inadvertent epistemological assumption that there is a view “out there” achievable by all who try hard enough. There may be facts “out there” but they are inescapably viewed from unique and un-interchangeable places in the social world. People have different views before entering into dialogues and they have different views after dialogues, though after a multi-voiced dialogue their views are richer. There will be joint understanding in the sense of shared feelings, but not joint understanding in the sense of shared views.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marL="457200">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decision-making:</a:t>
            </a:r>
            <a:endParaRPr lang="fr-FR" sz="800" b="1" dirty="0" smtClean="0">
              <a:solidFill>
                <a:srgbClr val="7030A0"/>
              </a:solidFill>
              <a:effectLst/>
              <a:latin typeface="Calibri" charset="0"/>
              <a:ea typeface="ＭＳ ゴシック"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Roman" charset="0"/>
              </a:rPr>
              <a:t>Have you experienced decision-making sessions that leave participants unsure about which of the alternatives was chosen? Perhaps decision-making and dialogues were shuffled into the one process. Clarity will enter the picture by separating them. Making decisions implies restricting alternatives until there is only one left. In dialogical discourse, alternatives are kept open. Dialogues have an important place in the process of guiding activity and arriving at decisions, but restricting alternatives does not mix well with keeping the space broad and open for multiple voices. Good, rich dialogues where multiple voices are heard are necessary before the decision-making takes place, and good, rich dialogues are necessary after the decision-making to enable everyone to reflect on what the decision means for them.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The challenges that OD and AD practitioners face in generating and preserving dialogical discourse differ somewhat, I think. In the mental health environment OD team members navigate expectations around diagnosing and matching to treatment programs, and such expectations are not only requirements of the service system but also hopes that are sometimes expressed by apprehensive family members. These members may also, in some cases, appreciate a more authoritative stance by the team.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For AD facilitators, the greatest challenge to generating and preserving the space for dialogical discourse comes from the participants who feel most frustrated in the fragmented situation. These would in most cases be professionals worn out by repeated though fruitless attempts to bring order to a situation that is disjointed and not going anywhere. If you add a growing worry to feelings of frustration, you have reasonable attempts to get the other players to understand what the situations is about and what needs to be done. Efforts to take bring order in the work can be seen as caring for the client and taking responsibility, but they may nevertheless result in attempts at controlling how others think and act – and the door to authoritative discourse while disregarding Otherness is wide open. </a:t>
            </a:r>
            <a:br>
              <a:rPr lang="en-GB" sz="800" dirty="0" smtClean="0">
                <a:solidFill>
                  <a:srgbClr val="7030A0"/>
                </a:solidFill>
                <a:effectLst/>
                <a:latin typeface="Calibri" charset="0"/>
                <a:ea typeface="ＭＳ 明朝" charset="-128"/>
                <a:cs typeface="Times Roman" charset="0"/>
              </a:rPr>
            </a:br>
            <a:r>
              <a:rPr lang="en-GB" sz="800" dirty="0" smtClean="0">
                <a:solidFill>
                  <a:srgbClr val="7030A0"/>
                </a:solidFill>
                <a:effectLst/>
                <a:latin typeface="Calibri" charset="0"/>
                <a:ea typeface="ＭＳ 明朝" charset="-128"/>
                <a:cs typeface="Times Roman" charset="0"/>
              </a:rPr>
              <a:t/>
            </a:r>
            <a:br>
              <a:rPr lang="en-GB" sz="800" dirty="0" smtClean="0">
                <a:solidFill>
                  <a:srgbClr val="7030A0"/>
                </a:solidFill>
                <a:effectLst/>
                <a:latin typeface="Calibri" charset="0"/>
                <a:ea typeface="ＭＳ 明朝" charset="-128"/>
                <a:cs typeface="Times Roman" charset="0"/>
              </a:rPr>
            </a:br>
            <a:r>
              <a:rPr lang="en-GB" sz="800" dirty="0" smtClean="0">
                <a:solidFill>
                  <a:srgbClr val="7030A0"/>
                </a:solidFill>
                <a:effectLst/>
                <a:latin typeface="Calibri" charset="0"/>
                <a:ea typeface="ＭＳ 明朝" charset="-128"/>
                <a:cs typeface="Times Roman" charset="0"/>
              </a:rPr>
              <a:t>The AD facilitators have the task to preserve dialogical discourse, and this requires remaining at the lead in the meeting rather than handing over control. AD meetings are therefore much more structured than OD meetings. The facilitators support open dialogical discourse by keeping to the rather strict rules of separating talking and listening and encouraging participants, through their interviewing, to talk in the first person and to express their subjective views arising from their unique place in the social world. The facilitators will not rest at </a:t>
            </a:r>
            <a:r>
              <a:rPr lang="en-GB" sz="800" dirty="0" err="1" smtClean="0">
                <a:solidFill>
                  <a:srgbClr val="7030A0"/>
                </a:solidFill>
                <a:effectLst/>
                <a:latin typeface="Calibri" charset="0"/>
                <a:ea typeface="ＭＳ 明朝" charset="-128"/>
                <a:cs typeface="Times Roman" charset="0"/>
              </a:rPr>
              <a:t>subjectless</a:t>
            </a:r>
            <a:r>
              <a:rPr lang="en-GB" sz="800" dirty="0" smtClean="0">
                <a:solidFill>
                  <a:srgbClr val="7030A0"/>
                </a:solidFill>
                <a:effectLst/>
                <a:latin typeface="Calibri" charset="0"/>
                <a:ea typeface="ＭＳ 明朝" charset="-128"/>
                <a:cs typeface="Times Roman" charset="0"/>
              </a:rPr>
              <a:t> “general” views or “standpoints of the profession” and will </a:t>
            </a:r>
            <a:r>
              <a:rPr lang="en-GB" sz="800" dirty="0" smtClean="0">
                <a:solidFill>
                  <a:srgbClr val="7030A0"/>
                </a:solidFill>
                <a:effectLst/>
                <a:latin typeface="Calibri" charset="0"/>
                <a:ea typeface="ＭＳ 明朝" charset="-128"/>
                <a:cs typeface="Times New Roman" charset="0"/>
              </a:rPr>
              <a:t>inquire politely, how is this </a:t>
            </a:r>
            <a:r>
              <a:rPr lang="en-GB" sz="800" i="1" dirty="0" smtClean="0">
                <a:solidFill>
                  <a:srgbClr val="7030A0"/>
                </a:solidFill>
                <a:effectLst/>
                <a:latin typeface="Calibri" charset="0"/>
                <a:ea typeface="ＭＳ 明朝" charset="-128"/>
                <a:cs typeface="Times New Roman" charset="0"/>
              </a:rPr>
              <a:t>for you.</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An </a:t>
            </a:r>
            <a:r>
              <a:rPr lang="en-GB" sz="800" dirty="0" smtClean="0">
                <a:solidFill>
                  <a:srgbClr val="7030A0"/>
                </a:solidFill>
                <a:effectLst/>
                <a:latin typeface="Calibri" charset="0"/>
                <a:ea typeface="ＭＳ 明朝" charset="-128"/>
                <a:cs typeface="Times New Roman" charset="0"/>
              </a:rPr>
              <a:t>AD meeting is</a:t>
            </a:r>
            <a:r>
              <a:rPr lang="en-GB" sz="800" i="1" dirty="0" smtClean="0">
                <a:solidFill>
                  <a:srgbClr val="7030A0"/>
                </a:solidFill>
                <a:effectLst/>
                <a:latin typeface="Calibri" charset="0"/>
                <a:ea typeface="ＭＳ 明朝" charset="-128"/>
                <a:cs typeface="Times New Roman" charset="0"/>
              </a:rPr>
              <a:t> </a:t>
            </a:r>
            <a:r>
              <a:rPr lang="en-GB" sz="800" dirty="0" smtClean="0">
                <a:solidFill>
                  <a:srgbClr val="7030A0"/>
                </a:solidFill>
                <a:effectLst/>
                <a:latin typeface="Calibri" charset="0"/>
                <a:ea typeface="ＭＳ 明朝" charset="-128"/>
                <a:cs typeface="Times New Roman" charset="0"/>
              </a:rPr>
              <a:t>thus </a:t>
            </a:r>
            <a:r>
              <a:rPr lang="en-GB" sz="800" i="1" dirty="0" smtClean="0">
                <a:solidFill>
                  <a:srgbClr val="7030A0"/>
                </a:solidFill>
                <a:effectLst/>
                <a:latin typeface="Calibri" charset="0"/>
                <a:ea typeface="ＭＳ 明朝" charset="-128"/>
                <a:cs typeface="Times New Roman" charset="0"/>
              </a:rPr>
              <a:t>very structured and very open at the same time</a:t>
            </a:r>
            <a:r>
              <a:rPr lang="en-GB" sz="800" dirty="0" smtClean="0">
                <a:solidFill>
                  <a:srgbClr val="7030A0"/>
                </a:solidFill>
                <a:effectLst/>
                <a:latin typeface="Calibri" charset="0"/>
                <a:ea typeface="ＭＳ 明朝" charset="-128"/>
                <a:cs typeface="Times New Roman" charset="0"/>
              </a:rPr>
              <a:t>. There are no predetermined aims for the process besides the hope that everyone leaves the meeting more hopeful that when they came, knowing clearly who does what with whom next. Two facilitators take the lead and interview each participant individually while others listen. A polyphony emerges and accumulates, not by intense commenting, but by the utterances resonating within each other and in the inner dialogues. In taking and keeping the lead, the facilitators generate </a:t>
            </a:r>
            <a:r>
              <a:rPr lang="en-GB" sz="800" i="1" dirty="0" smtClean="0">
                <a:solidFill>
                  <a:srgbClr val="7030A0"/>
                </a:solidFill>
                <a:effectLst/>
                <a:latin typeface="Calibri" charset="0"/>
                <a:ea typeface="ＭＳ 明朝" charset="-128"/>
                <a:cs typeface="Times New Roman" charset="0"/>
              </a:rPr>
              <a:t>a provisional structure</a:t>
            </a:r>
            <a:r>
              <a:rPr lang="en-GB" sz="800" dirty="0" smtClean="0">
                <a:solidFill>
                  <a:srgbClr val="7030A0"/>
                </a:solidFill>
                <a:effectLst/>
                <a:latin typeface="Calibri" charset="0"/>
                <a:ea typeface="ＭＳ 明朝" charset="-128"/>
                <a:cs typeface="Times New Roman" charset="0"/>
              </a:rPr>
              <a:t> that provides a </a:t>
            </a:r>
            <a:r>
              <a:rPr lang="en-GB" sz="800" i="1" dirty="0" smtClean="0">
                <a:solidFill>
                  <a:srgbClr val="7030A0"/>
                </a:solidFill>
                <a:effectLst/>
                <a:latin typeface="Calibri" charset="0"/>
                <a:ea typeface="ＭＳ 明朝" charset="-128"/>
                <a:cs typeface="Times New Roman" charset="0"/>
              </a:rPr>
              <a:t>dialogical space </a:t>
            </a:r>
            <a:r>
              <a:rPr lang="en-GB" sz="800" dirty="0" smtClean="0">
                <a:solidFill>
                  <a:srgbClr val="7030A0"/>
                </a:solidFill>
                <a:effectLst/>
                <a:latin typeface="Calibri" charset="0"/>
                <a:ea typeface="ＭＳ 明朝" charset="-128"/>
                <a:cs typeface="Times New Roman" charset="0"/>
              </a:rPr>
              <a:t>in the opaque no-mans-land between sectors and agencies.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spcBef>
                <a:spcPts val="2400"/>
              </a:spcBef>
              <a:spcAft>
                <a:spcPts val="0"/>
              </a:spcAft>
            </a:pPr>
            <a:r>
              <a:rPr lang="en-GB" sz="800" b="1" kern="0" dirty="0" smtClean="0">
                <a:solidFill>
                  <a:srgbClr val="7030A0"/>
                </a:solidFill>
                <a:effectLst/>
                <a:latin typeface="Calibri" charset="0"/>
                <a:ea typeface="ＭＳ ゴシック" charset="-128"/>
                <a:cs typeface="Times New Roman" charset="0"/>
              </a:rPr>
              <a:t>To summarise: Dialogical spaces in dialogical practices</a:t>
            </a:r>
            <a:endParaRPr lang="fr-FR" sz="800" b="1" kern="0"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Discussing the challenges that practitioners face in generating and preserving dialogical spaces in the context of Open Dialogues and Anticipation Dialogues can help, I believe, to both expound the concept of “dialogical space” and in reflecting upon the challenges faced in other dialogical practices. While OD and AD network-oriented approaches are “special cases” among the wide variety of dialogical practices, perhaps there are common tasks in: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arranging the physical place to make it appropriate for dialoguing,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making sure there is adequate time and that it is “distributed” in a dialogue-favourable way,</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including the significant persons and helping them to join in the social space of presence,</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encouraging the open mental space for respectful curiosity and empathy, and</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preserving dialogical discourse jointly with the others in the encounters and averting authoritative discourse.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Perhaps this “five-fold” concept of dialogical space could be used as a tool to help prepare for dialogical practices and to reflect upon them afterwards. A further point, however, needs to be made about “dialogical practices”. Which practices are dialogical – and can structured Anticipation Dialogues be included in them at all?</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First, there is a vast number of professional practices that call themselves dialogical. Most of these are one-on-one ways of working. On top of that, there are several network-oriented multi-actor approaches besides OD and AD that refer to themselves as dialogical or collaborative and dialogical. And then there are innumerable practices that under closer inspection have a dialogical heart, although they do not refer to themselves by that name and use other concepts for self-analysis.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Roman" charset="0"/>
              </a:rPr>
              <a:t>Seikkula</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Laitila</a:t>
            </a:r>
            <a:r>
              <a:rPr lang="en-GB" sz="800" dirty="0" smtClean="0">
                <a:solidFill>
                  <a:srgbClr val="7030A0"/>
                </a:solidFill>
                <a:effectLst/>
                <a:latin typeface="Calibri" charset="0"/>
                <a:ea typeface="ＭＳ 明朝" charset="-128"/>
                <a:cs typeface="Times New Roman" charset="0"/>
              </a:rPr>
              <a:t>  and </a:t>
            </a:r>
            <a:r>
              <a:rPr lang="en-GB" sz="800" dirty="0" err="1" smtClean="0">
                <a:solidFill>
                  <a:srgbClr val="7030A0"/>
                </a:solidFill>
                <a:effectLst/>
                <a:latin typeface="Calibri" charset="0"/>
                <a:ea typeface="ＭＳ 明朝" charset="-128"/>
                <a:cs typeface="Times New Roman" charset="0"/>
              </a:rPr>
              <a:t>Rober</a:t>
            </a:r>
            <a:r>
              <a:rPr lang="en-GB" sz="800" dirty="0" smtClean="0">
                <a:solidFill>
                  <a:srgbClr val="7030A0"/>
                </a:solidFill>
                <a:effectLst/>
                <a:latin typeface="Calibri" charset="0"/>
                <a:ea typeface="ＭＳ 明朝" charset="-128"/>
                <a:cs typeface="Times New Roman" charset="0"/>
              </a:rPr>
              <a:t> [16] presented in 2011 a tool for analysing “dialogical happenings of change” in family therapy. They followed how utterances and responses join interlocutors to create shared experiences. A careful analysis that includes the smallest details in the process brings into light both dialogical and not so dialogical moments in the practice. It is likely, that even the best dialogical practices are not and cannot be “wall-to-wall-dialogical”. The focus of analysis should therefore be in the moments of change that make the difference.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New Roman" charset="0"/>
              </a:rPr>
              <a:t>Marikki</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Arnkil</a:t>
            </a:r>
            <a:r>
              <a:rPr lang="en-GB" sz="800" dirty="0" smtClean="0">
                <a:solidFill>
                  <a:srgbClr val="7030A0"/>
                </a:solidFill>
                <a:effectLst/>
                <a:latin typeface="Calibri" charset="0"/>
                <a:ea typeface="ＭＳ 明朝" charset="-128"/>
                <a:cs typeface="Times New Roman" charset="0"/>
              </a:rPr>
              <a:t> [17] applied and modified the tool to analyse a practice that did not call itself dialogical at all – an Italian pedagogical approach called “Conversational didactics” – and found a “vein of gold” of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 the practice. It could well be, as </a:t>
            </a:r>
            <a:r>
              <a:rPr lang="en-GB" sz="800" dirty="0" err="1" smtClean="0">
                <a:solidFill>
                  <a:srgbClr val="7030A0"/>
                </a:solidFill>
                <a:effectLst/>
                <a:latin typeface="Calibri" charset="0"/>
                <a:ea typeface="ＭＳ 明朝" charset="-128"/>
                <a:cs typeface="Times New Roman" charset="0"/>
              </a:rPr>
              <a:t>Jaakko</a:t>
            </a:r>
            <a:r>
              <a:rPr lang="en-GB" sz="800" dirty="0" smtClean="0">
                <a:solidFill>
                  <a:srgbClr val="7030A0"/>
                </a:solidFill>
                <a:effectLst/>
                <a:latin typeface="Calibri" charset="0"/>
                <a:ea typeface="ＭＳ 明朝" charset="-128"/>
                <a:cs typeface="Times New Roman" charset="0"/>
              </a:rPr>
              <a:t> and I suggested in our book [2], that </a:t>
            </a:r>
            <a:r>
              <a:rPr lang="en-GB" sz="800" i="1" dirty="0" smtClean="0">
                <a:solidFill>
                  <a:srgbClr val="7030A0"/>
                </a:solidFill>
                <a:effectLst/>
                <a:latin typeface="Calibri" charset="0"/>
                <a:ea typeface="ＭＳ 明朝" charset="-128"/>
                <a:cs typeface="Times New Roman" charset="0"/>
              </a:rPr>
              <a:t>all</a:t>
            </a:r>
            <a:r>
              <a:rPr lang="en-GB" sz="800" dirty="0" smtClean="0">
                <a:solidFill>
                  <a:srgbClr val="7030A0"/>
                </a:solidFill>
                <a:effectLst/>
                <a:latin typeface="Calibri" charset="0"/>
                <a:ea typeface="ＭＳ 明朝" charset="-128"/>
                <a:cs typeface="Times New Roman" charset="0"/>
              </a:rPr>
              <a:t> relational practices that succeed in bringing about positive change have in fact a dialogical heart of responsiveness somewhere in the practice. My guess is that such practices are generating </a:t>
            </a:r>
            <a:r>
              <a:rPr lang="en-GB" sz="800" i="1" dirty="0" smtClean="0">
                <a:solidFill>
                  <a:srgbClr val="7030A0"/>
                </a:solidFill>
                <a:effectLst/>
                <a:latin typeface="Calibri" charset="0"/>
                <a:ea typeface="ＭＳ 明朝" charset="-128"/>
                <a:cs typeface="Times New Roman" charset="0"/>
              </a:rPr>
              <a:t>dialogical spaces</a:t>
            </a:r>
            <a:r>
              <a:rPr lang="en-GB" sz="800" dirty="0" smtClean="0">
                <a:solidFill>
                  <a:srgbClr val="7030A0"/>
                </a:solidFill>
                <a:effectLst/>
                <a:latin typeface="Calibri" charset="0"/>
                <a:ea typeface="ＭＳ 明朝" charset="-128"/>
                <a:cs typeface="Times New Roman" charset="0"/>
              </a:rPr>
              <a:t> and thus enable </a:t>
            </a:r>
            <a:r>
              <a:rPr lang="en-GB" sz="800" i="1" dirty="0" smtClean="0">
                <a:solidFill>
                  <a:srgbClr val="7030A0"/>
                </a:solidFill>
                <a:effectLst/>
                <a:latin typeface="Calibri" charset="0"/>
                <a:ea typeface="ＭＳ 明朝" charset="-128"/>
                <a:cs typeface="Times New Roman" charset="0"/>
              </a:rPr>
              <a:t>dialogical happenings of change</a:t>
            </a:r>
            <a:r>
              <a:rPr lang="en-GB" sz="800" dirty="0" smtClean="0">
                <a:solidFill>
                  <a:srgbClr val="7030A0"/>
                </a:solidFill>
                <a:effectLst/>
                <a:latin typeface="Calibri" charset="0"/>
                <a:ea typeface="ＭＳ 明朝" charset="-128"/>
                <a:cs typeface="Times New Roman" charset="0"/>
              </a:rPr>
              <a:t> to emerge – and that it is this that qualifies them to be considered as dialogical, regardless of the name that is given to the approach.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It would be worthwhile, I think, to search for further dialogical nuggets in relational practices regardless of their title. It is my hope that discussing the challenges for AD and OD in generating and preserving dialogical spaces will benefit discussions across the different schools of thought on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 general.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In some advanced municipalities in Finland, the top management supports cultural change towards AD by ordering professionals to fix one day as a common network day in their calendar. This is </a:t>
            </a:r>
            <a:r>
              <a:rPr lang="en-GB" sz="800" i="1" dirty="0" smtClean="0">
                <a:solidFill>
                  <a:srgbClr val="7030A0"/>
                </a:solidFill>
                <a:effectLst/>
                <a:latin typeface="Calibri" charset="0"/>
                <a:ea typeface="ＭＳ 明朝" charset="-128"/>
                <a:cs typeface="Times New Roman" charset="0"/>
              </a:rPr>
              <a:t>managing common time, </a:t>
            </a:r>
            <a:r>
              <a:rPr lang="en-GB" sz="800" dirty="0" smtClean="0">
                <a:solidFill>
                  <a:srgbClr val="7030A0"/>
                </a:solidFill>
                <a:effectLst/>
                <a:latin typeface="Calibri" charset="0"/>
                <a:ea typeface="ＭＳ 明朝" charset="-128"/>
                <a:cs typeface="Times New Roman" charset="0"/>
              </a:rPr>
              <a:t>arranging for spaces in time, which is an important condition for dialogical practices. In advanced mental hospitals like </a:t>
            </a:r>
            <a:r>
              <a:rPr lang="en-GB" sz="800" dirty="0" err="1" smtClean="0">
                <a:solidFill>
                  <a:srgbClr val="7030A0"/>
                </a:solidFill>
                <a:effectLst/>
                <a:latin typeface="Calibri" charset="0"/>
                <a:ea typeface="ＭＳ 明朝" charset="-128"/>
                <a:cs typeface="Times New Roman" charset="0"/>
              </a:rPr>
              <a:t>Keropudas</a:t>
            </a:r>
            <a:r>
              <a:rPr lang="en-GB" sz="800" dirty="0" smtClean="0">
                <a:solidFill>
                  <a:srgbClr val="7030A0"/>
                </a:solidFill>
                <a:effectLst/>
                <a:latin typeface="Calibri" charset="0"/>
                <a:ea typeface="ＭＳ 明朝" charset="-128"/>
                <a:cs typeface="Times New Roman" charset="0"/>
              </a:rPr>
              <a:t> in Finnish western Lapland, the head doctor ensures there are the time-spaces that OD requires, but there are strong demands for “cost-effectiveness” everywhere. Making professionals record and report the time spent per patient renders multi-person network meetings “unproductive” and encourages streamlined solo-processes. This </a:t>
            </a:r>
            <a:r>
              <a:rPr lang="en-GB" sz="800" i="1" dirty="0" smtClean="0">
                <a:solidFill>
                  <a:srgbClr val="7030A0"/>
                </a:solidFill>
                <a:effectLst/>
                <a:latin typeface="Calibri" charset="0"/>
                <a:ea typeface="ＭＳ 明朝" charset="-128"/>
                <a:cs typeface="Times New Roman" charset="0"/>
              </a:rPr>
              <a:t>mismanagement of common time</a:t>
            </a:r>
            <a:r>
              <a:rPr lang="en-GB" sz="800" dirty="0" smtClean="0">
                <a:solidFill>
                  <a:srgbClr val="7030A0"/>
                </a:solidFill>
                <a:effectLst/>
                <a:latin typeface="Calibri" charset="0"/>
                <a:ea typeface="ＭＳ 明朝" charset="-128"/>
                <a:cs typeface="Times New Roman" charset="0"/>
              </a:rPr>
              <a:t> is spreading to social services, too.</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More experiences of respectful dialogical encounters may lead people to expect respectful dialogical encounters as the “new normal”, and this could provide an important push for cultural change.</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Slowing down the pace of exchanges is in no way a general “rule”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and the pace of exchanges varies from culture to culture. Refraining from immediate comments could however be useful in everyday encounters. Commenting always interrupts two dialogues simultaneously, the external and the internal, and it could at times be helpful to wait before jumping in – and even to repeat what the Other has said and ask for more information about it.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social networks: </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Social networks comprise of private and professional persons. Who do you turn to if you are out of money, who do you turn to if you need practical help, who do you turn to if you want to discuss love secrets? Most probably there are more private persons in the social networks than those there for their job. Both private networks and professional networks are ever in motion. Even family relationships will flex with time with new members emerging and persons becoming more distant.</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err="1" smtClean="0">
                <a:solidFill>
                  <a:srgbClr val="7030A0"/>
                </a:solidFill>
                <a:effectLst/>
                <a:latin typeface="Calibri" charset="0"/>
                <a:ea typeface="ＭＳ 明朝" charset="-128"/>
                <a:cs typeface="Times New Roman" charset="0"/>
              </a:rPr>
              <a:t>Harlene</a:t>
            </a:r>
            <a:r>
              <a:rPr lang="en-GB" sz="800" dirty="0" smtClean="0">
                <a:solidFill>
                  <a:srgbClr val="7030A0"/>
                </a:solidFill>
                <a:effectLst/>
                <a:latin typeface="Calibri" charset="0"/>
                <a:ea typeface="ＭＳ 明朝" charset="-128"/>
                <a:cs typeface="Times New Roman" charset="0"/>
              </a:rPr>
              <a:t> Anderson and Harry </a:t>
            </a:r>
            <a:r>
              <a:rPr lang="en-GB" sz="800" dirty="0" err="1" smtClean="0">
                <a:solidFill>
                  <a:srgbClr val="7030A0"/>
                </a:solidFill>
                <a:effectLst/>
                <a:latin typeface="Calibri" charset="0"/>
                <a:ea typeface="ＭＳ 明朝" charset="-128"/>
                <a:cs typeface="Times New Roman" charset="0"/>
              </a:rPr>
              <a:t>Goolishian</a:t>
            </a:r>
            <a:r>
              <a:rPr lang="en-GB" sz="800" dirty="0" smtClean="0">
                <a:solidFill>
                  <a:srgbClr val="7030A0"/>
                </a:solidFill>
                <a:effectLst/>
                <a:latin typeface="Calibri" charset="0"/>
                <a:ea typeface="ＭＳ 明朝" charset="-128"/>
                <a:cs typeface="Times New Roman" charset="0"/>
              </a:rPr>
              <a:t> [11] first introduced the term </a:t>
            </a:r>
            <a:r>
              <a:rPr lang="en-GB" sz="800" i="1" dirty="0" smtClean="0">
                <a:solidFill>
                  <a:srgbClr val="7030A0"/>
                </a:solidFill>
                <a:effectLst/>
                <a:latin typeface="Calibri" charset="0"/>
                <a:ea typeface="ＭＳ 明朝" charset="-128"/>
                <a:cs typeface="Times New Roman" charset="0"/>
              </a:rPr>
              <a:t>”not-knowing”</a:t>
            </a:r>
            <a:r>
              <a:rPr lang="en-GB" sz="800" dirty="0" smtClean="0">
                <a:solidFill>
                  <a:srgbClr val="7030A0"/>
                </a:solidFill>
                <a:effectLst/>
                <a:latin typeface="Calibri" charset="0"/>
                <a:ea typeface="ＭＳ 明朝" charset="-128"/>
                <a:cs typeface="Times New Roman" charset="0"/>
              </a:rPr>
              <a:t> as an important position for psychotherapists and emphasized the importance of curiosity over pre-held theory-informed conceptions</a:t>
            </a:r>
            <a:r>
              <a:rPr lang="en-GB" sz="800" i="1" dirty="0" smtClean="0">
                <a:solidFill>
                  <a:srgbClr val="7030A0"/>
                </a:solidFill>
                <a:effectLst/>
                <a:latin typeface="Calibri" charset="0"/>
                <a:ea typeface="ＭＳ 明朝" charset="-128"/>
                <a:cs typeface="Times New Roman" charset="0"/>
              </a:rPr>
              <a:t>.</a:t>
            </a:r>
            <a:r>
              <a:rPr lang="en-GB" sz="800" dirty="0" smtClean="0">
                <a:solidFill>
                  <a:srgbClr val="7030A0"/>
                </a:solidFill>
                <a:effectLst/>
                <a:latin typeface="Calibri" charset="0"/>
                <a:ea typeface="ＭＳ 明朝" charset="-128"/>
                <a:cs typeface="Times New Roman" charset="0"/>
              </a:rPr>
              <a:t> Following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who reminds that the Other will always remain more than we can grasp, I would like to add certainty in not-knowing in the sense that we certainly do not know the Other even if we have wonderful theoretical tools for interpreting. And this is why we need dialogue.</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Respecting Otherness could perhaps be most at stake in two opposite circumstances: On the one hand, in long-standing intimate relationships one may be tempted to assume one knows the Other already. On the other hand, a stranger who one fears or even detests may evoke disrespect instead of interest in the unique Other.</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Participants respond not only to something occurring in the immediate context but also continue dialogues elsewhere. Have you discussed e.g. disappointing arrangements at work with a colleague? Were you in a way addressing also the boss not present?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Discussing authoritative discourse with finite utterances inviting compliance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[15] points to religious dogma and other such hierarchically superior ideas that demand unconditional allegiance. I use the concept here to point to</a:t>
            </a:r>
            <a:r>
              <a:rPr lang="en-GB" sz="800" dirty="0" smtClean="0">
                <a:solidFill>
                  <a:srgbClr val="7030A0"/>
                </a:solidFill>
                <a:effectLst/>
                <a:latin typeface="Helvetica" charset="0"/>
                <a:ea typeface="Times New Roman" charset="0"/>
                <a:cs typeface="Times New Roman" charset="0"/>
              </a:rPr>
              <a:t> professional assessments, definitions and the like positioning the presenter as an authority.</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a:solidFill>
                <a:srgbClr val="7030A0"/>
              </a:solidFill>
              <a:effectLst/>
              <a:latin typeface="Calibri" charset="0"/>
              <a:ea typeface="ＭＳ 明朝" charset="-128"/>
              <a:cs typeface="Times New Roman" charset="0"/>
            </a:endParaRPr>
          </a:p>
        </p:txBody>
      </p:sp>
      <p:sp>
        <p:nvSpPr>
          <p:cNvPr id="12" name="Rectangle 11"/>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ZoneTexte 6"/>
          <p:cNvSpPr txBox="1"/>
          <p:nvPr/>
        </p:nvSpPr>
        <p:spPr>
          <a:xfrm>
            <a:off x="1719072" y="2011680"/>
            <a:ext cx="7498080" cy="3416320"/>
          </a:xfrm>
          <a:prstGeom prst="rect">
            <a:avLst/>
          </a:prstGeom>
          <a:noFill/>
        </p:spPr>
        <p:txBody>
          <a:bodyPr wrap="square" rtlCol="0">
            <a:spAutoFit/>
          </a:bodyPr>
          <a:lstStyle/>
          <a:p>
            <a:r>
              <a:rPr lang="es-ES_tradnl" sz="5400" b="1" dirty="0" smtClean="0">
                <a:solidFill>
                  <a:srgbClr val="7030A0"/>
                </a:solidFill>
              </a:rPr>
              <a:t>RED </a:t>
            </a:r>
            <a:r>
              <a:rPr lang="es-ES_tradnl" sz="5400" b="1" dirty="0" smtClean="0">
                <a:solidFill>
                  <a:srgbClr val="7030A0"/>
                </a:solidFill>
              </a:rPr>
              <a:t>SOCIAL, DIMENSIONES </a:t>
            </a:r>
            <a:r>
              <a:rPr lang="es-ES_tradnl" sz="5400" b="1" dirty="0" smtClean="0">
                <a:solidFill>
                  <a:srgbClr val="7030A0"/>
                </a:solidFill>
              </a:rPr>
              <a:t>Y PROCESO TERAPEUTICO</a:t>
            </a:r>
            <a:endParaRPr lang="es-ES_tradnl" sz="5400" b="1" dirty="0">
              <a:solidFill>
                <a:srgbClr val="7030A0"/>
              </a:solidFill>
            </a:endParaRPr>
          </a:p>
        </p:txBody>
      </p:sp>
      <p:pic>
        <p:nvPicPr>
          <p:cNvPr id="4" name="Image 3"/>
          <p:cNvPicPr>
            <a:picLocks noChangeAspect="1"/>
          </p:cNvPicPr>
          <p:nvPr/>
        </p:nvPicPr>
        <p:blipFill>
          <a:blip r:embed="rId3"/>
          <a:stretch>
            <a:fillRect/>
          </a:stretch>
        </p:blipFill>
        <p:spPr>
          <a:xfrm>
            <a:off x="8961120" y="2011680"/>
            <a:ext cx="2535936" cy="3023616"/>
          </a:xfrm>
          <a:prstGeom prst="rect">
            <a:avLst/>
          </a:prstGeom>
        </p:spPr>
      </p:pic>
    </p:spTree>
    <p:extLst>
      <p:ext uri="{BB962C8B-B14F-4D97-AF65-F5344CB8AC3E}">
        <p14:creationId xmlns:p14="http://schemas.microsoft.com/office/powerpoint/2010/main" val="75513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ZoneTexte 1"/>
          <p:cNvSpPr txBox="1"/>
          <p:nvPr/>
        </p:nvSpPr>
        <p:spPr>
          <a:xfrm>
            <a:off x="3969244" y="116338"/>
            <a:ext cx="3793616" cy="523220"/>
          </a:xfrm>
          <a:prstGeom prst="rect">
            <a:avLst/>
          </a:prstGeom>
          <a:noFill/>
        </p:spPr>
        <p:txBody>
          <a:bodyPr wrap="square" rtlCol="0">
            <a:spAutoFit/>
          </a:bodyPr>
          <a:lstStyle/>
          <a:p>
            <a:r>
              <a:rPr lang="es-ES_tradnl" sz="2800" b="1" smtClean="0">
                <a:solidFill>
                  <a:schemeClr val="accent1">
                    <a:lumMod val="50000"/>
                  </a:schemeClr>
                </a:solidFill>
                <a:latin typeface="+mj-lt"/>
              </a:rPr>
              <a:t>Espacios dialógicos</a:t>
            </a:r>
            <a:endParaRPr lang="es-ES_tradnl" sz="2800" b="1" dirty="0" smtClean="0">
              <a:solidFill>
                <a:schemeClr val="accent1">
                  <a:lumMod val="50000"/>
                </a:schemeClr>
              </a:solidFill>
              <a:latin typeface="+mj-lt"/>
            </a:endParaRPr>
          </a:p>
        </p:txBody>
      </p:sp>
      <p:sp>
        <p:nvSpPr>
          <p:cNvPr id="9" name="Étoile à 5 branches 8"/>
          <p:cNvSpPr/>
          <p:nvPr/>
        </p:nvSpPr>
        <p:spPr>
          <a:xfrm>
            <a:off x="3584448" y="1700784"/>
            <a:ext cx="3986784" cy="336499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ZoneTexte 9"/>
          <p:cNvSpPr txBox="1"/>
          <p:nvPr/>
        </p:nvSpPr>
        <p:spPr>
          <a:xfrm>
            <a:off x="7918704" y="2688336"/>
            <a:ext cx="1580882" cy="461665"/>
          </a:xfrm>
          <a:prstGeom prst="rect">
            <a:avLst/>
          </a:prstGeom>
          <a:noFill/>
        </p:spPr>
        <p:txBody>
          <a:bodyPr wrap="none" rtlCol="0">
            <a:spAutoFit/>
          </a:bodyPr>
          <a:lstStyle/>
          <a:p>
            <a:r>
              <a:rPr lang="es-ES_tradnl" sz="2400" smtClean="0">
                <a:solidFill>
                  <a:schemeClr val="accent5">
                    <a:lumMod val="50000"/>
                  </a:schemeClr>
                </a:solidFill>
              </a:rPr>
              <a:t>Temporal</a:t>
            </a:r>
            <a:endParaRPr lang="es-ES_tradnl" sz="2400">
              <a:solidFill>
                <a:schemeClr val="accent5">
                  <a:lumMod val="50000"/>
                </a:schemeClr>
              </a:solidFill>
            </a:endParaRPr>
          </a:p>
        </p:txBody>
      </p:sp>
      <p:sp>
        <p:nvSpPr>
          <p:cNvPr id="11" name="ZoneTexte 10"/>
          <p:cNvSpPr txBox="1"/>
          <p:nvPr/>
        </p:nvSpPr>
        <p:spPr>
          <a:xfrm>
            <a:off x="5059108" y="1154329"/>
            <a:ext cx="976549" cy="461665"/>
          </a:xfrm>
          <a:prstGeom prst="rect">
            <a:avLst/>
          </a:prstGeom>
          <a:noFill/>
        </p:spPr>
        <p:txBody>
          <a:bodyPr wrap="none" rtlCol="0">
            <a:spAutoFit/>
          </a:bodyPr>
          <a:lstStyle/>
          <a:p>
            <a:r>
              <a:rPr lang="es-ES_tradnl" sz="2400" smtClean="0">
                <a:solidFill>
                  <a:schemeClr val="accent5">
                    <a:lumMod val="50000"/>
                  </a:schemeClr>
                </a:solidFill>
              </a:rPr>
              <a:t>Fisico</a:t>
            </a:r>
            <a:endParaRPr lang="es-ES_tradnl" sz="2400" dirty="0">
              <a:solidFill>
                <a:schemeClr val="accent5">
                  <a:lumMod val="50000"/>
                </a:schemeClr>
              </a:solidFill>
            </a:endParaRPr>
          </a:p>
        </p:txBody>
      </p:sp>
      <p:sp>
        <p:nvSpPr>
          <p:cNvPr id="12" name="ZoneTexte 11"/>
          <p:cNvSpPr txBox="1"/>
          <p:nvPr/>
        </p:nvSpPr>
        <p:spPr>
          <a:xfrm>
            <a:off x="1946506" y="2688336"/>
            <a:ext cx="1071127" cy="461665"/>
          </a:xfrm>
          <a:prstGeom prst="rect">
            <a:avLst/>
          </a:prstGeom>
          <a:noFill/>
        </p:spPr>
        <p:txBody>
          <a:bodyPr wrap="none" rtlCol="0">
            <a:spAutoFit/>
          </a:bodyPr>
          <a:lstStyle/>
          <a:p>
            <a:r>
              <a:rPr lang="es-ES_tradnl" sz="2400" smtClean="0">
                <a:solidFill>
                  <a:schemeClr val="accent5">
                    <a:lumMod val="50000"/>
                  </a:schemeClr>
                </a:solidFill>
              </a:rPr>
              <a:t>Social</a:t>
            </a:r>
            <a:endParaRPr lang="es-ES_tradnl" sz="2400" dirty="0">
              <a:solidFill>
                <a:schemeClr val="accent5">
                  <a:lumMod val="50000"/>
                </a:schemeClr>
              </a:solidFill>
            </a:endParaRPr>
          </a:p>
        </p:txBody>
      </p:sp>
      <p:sp>
        <p:nvSpPr>
          <p:cNvPr id="15" name="ZoneTexte 14"/>
          <p:cNvSpPr txBox="1"/>
          <p:nvPr/>
        </p:nvSpPr>
        <p:spPr>
          <a:xfrm>
            <a:off x="2513321" y="5065776"/>
            <a:ext cx="1229824" cy="461665"/>
          </a:xfrm>
          <a:prstGeom prst="rect">
            <a:avLst/>
          </a:prstGeom>
          <a:noFill/>
        </p:spPr>
        <p:txBody>
          <a:bodyPr wrap="none" rtlCol="0">
            <a:spAutoFit/>
          </a:bodyPr>
          <a:lstStyle/>
          <a:p>
            <a:r>
              <a:rPr lang="es-ES_tradnl" sz="2400" dirty="0" smtClean="0">
                <a:solidFill>
                  <a:schemeClr val="accent5">
                    <a:lumMod val="50000"/>
                  </a:schemeClr>
                </a:solidFill>
              </a:rPr>
              <a:t>Mental</a:t>
            </a:r>
            <a:endParaRPr lang="es-ES_tradnl" sz="2400" dirty="0">
              <a:solidFill>
                <a:schemeClr val="accent5">
                  <a:lumMod val="50000"/>
                </a:schemeClr>
              </a:solidFill>
            </a:endParaRPr>
          </a:p>
        </p:txBody>
      </p:sp>
      <p:sp>
        <p:nvSpPr>
          <p:cNvPr id="16" name="ZoneTexte 15"/>
          <p:cNvSpPr txBox="1"/>
          <p:nvPr/>
        </p:nvSpPr>
        <p:spPr>
          <a:xfrm>
            <a:off x="7117491" y="5152751"/>
            <a:ext cx="1677062" cy="461665"/>
          </a:xfrm>
          <a:prstGeom prst="rect">
            <a:avLst/>
          </a:prstGeom>
          <a:noFill/>
        </p:spPr>
        <p:txBody>
          <a:bodyPr wrap="none" rtlCol="0">
            <a:spAutoFit/>
          </a:bodyPr>
          <a:lstStyle/>
          <a:p>
            <a:r>
              <a:rPr lang="es-ES_tradnl" sz="2400" dirty="0" smtClean="0">
                <a:solidFill>
                  <a:schemeClr val="accent5">
                    <a:lumMod val="50000"/>
                  </a:schemeClr>
                </a:solidFill>
              </a:rPr>
              <a:t>Dialógico</a:t>
            </a:r>
            <a:endParaRPr lang="es-ES_tradnl" sz="2400" dirty="0">
              <a:solidFill>
                <a:schemeClr val="accent5">
                  <a:lumMod val="50000"/>
                </a:schemeClr>
              </a:solidFill>
            </a:endParaRPr>
          </a:p>
        </p:txBody>
      </p:sp>
    </p:spTree>
    <p:extLst>
      <p:ext uri="{BB962C8B-B14F-4D97-AF65-F5344CB8AC3E}">
        <p14:creationId xmlns:p14="http://schemas.microsoft.com/office/powerpoint/2010/main" val="165876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cxnSp>
        <p:nvCxnSpPr>
          <p:cNvPr id="6" name="Connecteur droit 5"/>
          <p:cNvCxnSpPr/>
          <p:nvPr/>
        </p:nvCxnSpPr>
        <p:spPr>
          <a:xfrm>
            <a:off x="1188720" y="5925312"/>
            <a:ext cx="9363456" cy="3657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79667" y="5368646"/>
            <a:ext cx="10740441" cy="400110"/>
          </a:xfrm>
          <a:prstGeom prst="rect">
            <a:avLst/>
          </a:prstGeom>
          <a:noFill/>
        </p:spPr>
        <p:txBody>
          <a:bodyPr wrap="none" rtlCol="0">
            <a:spAutoFit/>
          </a:bodyPr>
          <a:lstStyle/>
          <a:p>
            <a:r>
              <a:rPr lang="es-ES_tradnl" sz="2000" b="1" dirty="0" smtClean="0">
                <a:solidFill>
                  <a:schemeClr val="accent6">
                    <a:lumMod val="50000"/>
                  </a:schemeClr>
                </a:solidFill>
              </a:rPr>
              <a:t>0                                                                                                                          90  minutes</a:t>
            </a:r>
            <a:endParaRPr lang="es-ES_tradnl" sz="2000" b="1" dirty="0">
              <a:solidFill>
                <a:schemeClr val="accent6">
                  <a:lumMod val="50000"/>
                </a:schemeClr>
              </a:solidFill>
            </a:endParaRPr>
          </a:p>
        </p:txBody>
      </p:sp>
      <p:sp>
        <p:nvSpPr>
          <p:cNvPr id="14" name="ZoneTexte 13"/>
          <p:cNvSpPr txBox="1"/>
          <p:nvPr/>
        </p:nvSpPr>
        <p:spPr>
          <a:xfrm>
            <a:off x="7313346" y="1744173"/>
            <a:ext cx="2221771" cy="461665"/>
          </a:xfrm>
          <a:prstGeom prst="rect">
            <a:avLst/>
          </a:prstGeom>
          <a:noFill/>
        </p:spPr>
        <p:txBody>
          <a:bodyPr wrap="square" rtlCol="0">
            <a:spAutoFit/>
          </a:bodyPr>
          <a:lstStyle/>
          <a:p>
            <a:r>
              <a:rPr lang="fr-CH" sz="2400" b="1" dirty="0" smtClean="0">
                <a:solidFill>
                  <a:schemeClr val="accent6">
                    <a:lumMod val="50000"/>
                  </a:schemeClr>
                </a:solidFill>
              </a:rPr>
              <a:t>Mobilisation</a:t>
            </a:r>
            <a:endParaRPr lang="fr-CH" sz="2400" b="1" dirty="0">
              <a:solidFill>
                <a:schemeClr val="accent6">
                  <a:lumMod val="50000"/>
                </a:schemeClr>
              </a:solidFill>
            </a:endParaRPr>
          </a:p>
        </p:txBody>
      </p:sp>
      <p:sp>
        <p:nvSpPr>
          <p:cNvPr id="15" name="ZoneTexte 14"/>
          <p:cNvSpPr txBox="1"/>
          <p:nvPr/>
        </p:nvSpPr>
        <p:spPr>
          <a:xfrm>
            <a:off x="1188720" y="3007074"/>
            <a:ext cx="2391577" cy="461665"/>
          </a:xfrm>
          <a:prstGeom prst="rect">
            <a:avLst/>
          </a:prstGeom>
          <a:noFill/>
        </p:spPr>
        <p:txBody>
          <a:bodyPr wrap="square" rtlCol="0">
            <a:spAutoFit/>
          </a:bodyPr>
          <a:lstStyle/>
          <a:p>
            <a:r>
              <a:rPr lang="fr-CH" sz="2400" b="1" smtClean="0">
                <a:solidFill>
                  <a:schemeClr val="accent6">
                    <a:lumMod val="50000"/>
                  </a:schemeClr>
                </a:solidFill>
              </a:rPr>
              <a:t>Tribalisation</a:t>
            </a:r>
            <a:endParaRPr lang="fr-CH" sz="2400" b="1" dirty="0">
              <a:solidFill>
                <a:schemeClr val="accent6">
                  <a:lumMod val="50000"/>
                </a:schemeClr>
              </a:solidFill>
            </a:endParaRPr>
          </a:p>
        </p:txBody>
      </p:sp>
      <p:sp>
        <p:nvSpPr>
          <p:cNvPr id="16" name="ZoneTexte 15"/>
          <p:cNvSpPr txBox="1"/>
          <p:nvPr/>
        </p:nvSpPr>
        <p:spPr>
          <a:xfrm>
            <a:off x="4986013" y="4663089"/>
            <a:ext cx="2603943" cy="461665"/>
          </a:xfrm>
          <a:prstGeom prst="rect">
            <a:avLst/>
          </a:prstGeom>
          <a:noFill/>
        </p:spPr>
        <p:txBody>
          <a:bodyPr wrap="square" rtlCol="0">
            <a:spAutoFit/>
          </a:bodyPr>
          <a:lstStyle/>
          <a:p>
            <a:r>
              <a:rPr lang="fr-CH" sz="2400" b="1" dirty="0" smtClean="0">
                <a:solidFill>
                  <a:schemeClr val="accent6">
                    <a:lumMod val="50000"/>
                  </a:schemeClr>
                </a:solidFill>
              </a:rPr>
              <a:t>Exaltation</a:t>
            </a:r>
            <a:endParaRPr lang="fr-CH" sz="2400" b="1" dirty="0">
              <a:solidFill>
                <a:schemeClr val="accent6">
                  <a:lumMod val="50000"/>
                </a:schemeClr>
              </a:solidFill>
            </a:endParaRPr>
          </a:p>
        </p:txBody>
      </p:sp>
      <p:sp>
        <p:nvSpPr>
          <p:cNvPr id="17" name="ZoneTexte 16"/>
          <p:cNvSpPr txBox="1"/>
          <p:nvPr/>
        </p:nvSpPr>
        <p:spPr>
          <a:xfrm>
            <a:off x="4986013" y="882261"/>
            <a:ext cx="2327333" cy="461665"/>
          </a:xfrm>
          <a:prstGeom prst="rect">
            <a:avLst/>
          </a:prstGeom>
          <a:noFill/>
        </p:spPr>
        <p:txBody>
          <a:bodyPr wrap="square" rtlCol="0">
            <a:spAutoFit/>
          </a:bodyPr>
          <a:lstStyle/>
          <a:p>
            <a:r>
              <a:rPr lang="fr-CH" sz="2400" b="1" dirty="0">
                <a:solidFill>
                  <a:schemeClr val="accent6">
                    <a:lumMod val="50000"/>
                  </a:schemeClr>
                </a:solidFill>
              </a:rPr>
              <a:t>D</a:t>
            </a:r>
            <a:r>
              <a:rPr lang="fr-CH" sz="2400" b="1" dirty="0" smtClean="0">
                <a:solidFill>
                  <a:schemeClr val="accent6">
                    <a:lumMod val="50000"/>
                  </a:schemeClr>
                </a:solidFill>
              </a:rPr>
              <a:t>épression</a:t>
            </a:r>
            <a:endParaRPr lang="fr-CH" sz="2400" b="1" dirty="0">
              <a:solidFill>
                <a:schemeClr val="accent6">
                  <a:lumMod val="50000"/>
                </a:schemeClr>
              </a:solidFill>
            </a:endParaRPr>
          </a:p>
        </p:txBody>
      </p:sp>
      <p:sp>
        <p:nvSpPr>
          <p:cNvPr id="18" name="ZoneTexte 17"/>
          <p:cNvSpPr txBox="1"/>
          <p:nvPr/>
        </p:nvSpPr>
        <p:spPr>
          <a:xfrm>
            <a:off x="2403157" y="1876358"/>
            <a:ext cx="1929245" cy="461665"/>
          </a:xfrm>
          <a:prstGeom prst="rect">
            <a:avLst/>
          </a:prstGeom>
          <a:noFill/>
        </p:spPr>
        <p:txBody>
          <a:bodyPr wrap="square" rtlCol="0">
            <a:spAutoFit/>
          </a:bodyPr>
          <a:lstStyle/>
          <a:p>
            <a:r>
              <a:rPr lang="fr-CH" sz="2400" b="1" dirty="0" smtClean="0">
                <a:solidFill>
                  <a:schemeClr val="accent6">
                    <a:lumMod val="50000"/>
                  </a:schemeClr>
                </a:solidFill>
              </a:rPr>
              <a:t>Polarisation</a:t>
            </a:r>
            <a:endParaRPr lang="fr-CH" sz="2400" b="1" dirty="0">
              <a:solidFill>
                <a:schemeClr val="accent6">
                  <a:lumMod val="50000"/>
                </a:schemeClr>
              </a:solidFill>
            </a:endParaRPr>
          </a:p>
        </p:txBody>
      </p:sp>
      <p:sp>
        <p:nvSpPr>
          <p:cNvPr id="19" name="ZoneTexte 18"/>
          <p:cNvSpPr txBox="1"/>
          <p:nvPr/>
        </p:nvSpPr>
        <p:spPr>
          <a:xfrm>
            <a:off x="8061483" y="2919742"/>
            <a:ext cx="2801661" cy="461665"/>
          </a:xfrm>
          <a:prstGeom prst="rect">
            <a:avLst/>
          </a:prstGeom>
          <a:noFill/>
        </p:spPr>
        <p:txBody>
          <a:bodyPr wrap="square" rtlCol="0">
            <a:spAutoFit/>
          </a:bodyPr>
          <a:lstStyle/>
          <a:p>
            <a:r>
              <a:rPr lang="fr-CH" sz="2400" b="1" dirty="0" smtClean="0">
                <a:solidFill>
                  <a:schemeClr val="accent6">
                    <a:lumMod val="50000"/>
                  </a:schemeClr>
                </a:solidFill>
              </a:rPr>
              <a:t>Transformation</a:t>
            </a:r>
            <a:endParaRPr lang="fr-CH" sz="2400" b="1" dirty="0">
              <a:solidFill>
                <a:schemeClr val="accent6">
                  <a:lumMod val="50000"/>
                </a:schemeClr>
              </a:solidFill>
            </a:endParaRPr>
          </a:p>
        </p:txBody>
      </p:sp>
      <p:sp>
        <p:nvSpPr>
          <p:cNvPr id="22" name="ZoneTexte 21"/>
          <p:cNvSpPr txBox="1"/>
          <p:nvPr/>
        </p:nvSpPr>
        <p:spPr>
          <a:xfrm>
            <a:off x="1042995" y="6096815"/>
            <a:ext cx="10213367" cy="461665"/>
          </a:xfrm>
          <a:prstGeom prst="rect">
            <a:avLst/>
          </a:prstGeom>
          <a:noFill/>
        </p:spPr>
        <p:txBody>
          <a:bodyPr wrap="square" rtlCol="0">
            <a:spAutoFit/>
          </a:bodyPr>
          <a:lstStyle/>
          <a:p>
            <a:r>
              <a:rPr lang="es-ES_tradnl" sz="2400" b="1" dirty="0" smtClean="0">
                <a:solidFill>
                  <a:srgbClr val="7030A0"/>
                </a:solidFill>
              </a:rPr>
              <a:t>Acogida                            Diálogos                                 Cierre</a:t>
            </a:r>
            <a:endParaRPr lang="es-ES_tradnl" sz="2400" b="1" dirty="0">
              <a:solidFill>
                <a:srgbClr val="7030A0"/>
              </a:solidFill>
            </a:endParaRPr>
          </a:p>
        </p:txBody>
      </p:sp>
      <p:pic>
        <p:nvPicPr>
          <p:cNvPr id="13" name="Image 12"/>
          <p:cNvPicPr>
            <a:picLocks noChangeAspect="1"/>
          </p:cNvPicPr>
          <p:nvPr/>
        </p:nvPicPr>
        <p:blipFill>
          <a:blip r:embed="rId3"/>
          <a:stretch>
            <a:fillRect/>
          </a:stretch>
        </p:blipFill>
        <p:spPr>
          <a:xfrm>
            <a:off x="4721352" y="2226615"/>
            <a:ext cx="2298192" cy="2151888"/>
          </a:xfrm>
          <a:prstGeom prst="rect">
            <a:avLst/>
          </a:prstGeom>
        </p:spPr>
      </p:pic>
      <p:sp>
        <p:nvSpPr>
          <p:cNvPr id="23" name="ZoneTexte 22"/>
          <p:cNvSpPr txBox="1"/>
          <p:nvPr/>
        </p:nvSpPr>
        <p:spPr>
          <a:xfrm flipH="1">
            <a:off x="179607" y="127857"/>
            <a:ext cx="5970071" cy="461665"/>
          </a:xfrm>
          <a:prstGeom prst="rect">
            <a:avLst/>
          </a:prstGeom>
          <a:noFill/>
        </p:spPr>
        <p:txBody>
          <a:bodyPr wrap="square" rtlCol="0">
            <a:spAutoFit/>
          </a:bodyPr>
          <a:lstStyle/>
          <a:p>
            <a:r>
              <a:rPr lang="es-ES_tradnl" sz="2400" b="1" dirty="0" smtClean="0">
                <a:solidFill>
                  <a:srgbClr val="7030A0"/>
                </a:solidFill>
              </a:rPr>
              <a:t>Algunas fases en </a:t>
            </a:r>
            <a:r>
              <a:rPr lang="es-ES_tradnl" sz="2400" b="1" smtClean="0">
                <a:solidFill>
                  <a:srgbClr val="7030A0"/>
                </a:solidFill>
              </a:rPr>
              <a:t>el proceso de red</a:t>
            </a:r>
            <a:endParaRPr lang="es-ES_tradnl" sz="2400" b="1">
              <a:solidFill>
                <a:srgbClr val="7030A0"/>
              </a:solidFill>
            </a:endParaRPr>
          </a:p>
        </p:txBody>
      </p:sp>
    </p:spTree>
    <p:extLst>
      <p:ext uri="{BB962C8B-B14F-4D97-AF65-F5344CB8AC3E}">
        <p14:creationId xmlns:p14="http://schemas.microsoft.com/office/powerpoint/2010/main" val="114736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8" name="Rectangle 27"/>
          <p:cNvSpPr/>
          <p:nvPr/>
        </p:nvSpPr>
        <p:spPr>
          <a:xfrm>
            <a:off x="0" y="166812"/>
            <a:ext cx="12192000" cy="646331"/>
          </a:xfrm>
          <a:prstGeom prst="rect">
            <a:avLst/>
          </a:prstGeom>
        </p:spPr>
        <p:txBody>
          <a:bodyPr wrap="square">
            <a:spAutoFit/>
          </a:bodyPr>
          <a:lstStyle/>
          <a:p>
            <a:pPr algn="ctr">
              <a:lnSpc>
                <a:spcPct val="150000"/>
              </a:lnSpc>
            </a:pPr>
            <a:r>
              <a:rPr lang="es-ES_tradnl" sz="2400" b="1" dirty="0" smtClean="0">
                <a:solidFill>
                  <a:srgbClr val="7030A0"/>
                </a:solidFill>
              </a:rPr>
              <a:t>La reunión dialógica como </a:t>
            </a:r>
            <a:r>
              <a:rPr lang="es-ES_tradnl" sz="2400" b="1" dirty="0" smtClean="0">
                <a:solidFill>
                  <a:srgbClr val="7030A0"/>
                </a:solidFill>
              </a:rPr>
              <a:t>proceso </a:t>
            </a:r>
            <a:r>
              <a:rPr lang="es-ES_tradnl" sz="2400" b="1" dirty="0" smtClean="0">
                <a:solidFill>
                  <a:srgbClr val="7030A0"/>
                </a:solidFill>
              </a:rPr>
              <a:t>activo, recursivo, </a:t>
            </a:r>
            <a:endParaRPr lang="es-ES_tradnl" sz="2400" b="1" dirty="0">
              <a:solidFill>
                <a:srgbClr val="7030A0"/>
              </a:solidFill>
            </a:endParaRPr>
          </a:p>
        </p:txBody>
      </p:sp>
      <p:pic>
        <p:nvPicPr>
          <p:cNvPr id="5" name="Image 4"/>
          <p:cNvPicPr>
            <a:picLocks noChangeAspect="1"/>
          </p:cNvPicPr>
          <p:nvPr/>
        </p:nvPicPr>
        <p:blipFill>
          <a:blip r:embed="rId3"/>
          <a:stretch>
            <a:fillRect/>
          </a:stretch>
        </p:blipFill>
        <p:spPr>
          <a:xfrm>
            <a:off x="1789225" y="1685911"/>
            <a:ext cx="926592" cy="822960"/>
          </a:xfrm>
          <a:prstGeom prst="rect">
            <a:avLst/>
          </a:prstGeom>
        </p:spPr>
      </p:pic>
      <p:pic>
        <p:nvPicPr>
          <p:cNvPr id="9" name="Image 8"/>
          <p:cNvPicPr>
            <a:picLocks noChangeAspect="1"/>
          </p:cNvPicPr>
          <p:nvPr/>
        </p:nvPicPr>
        <p:blipFill>
          <a:blip r:embed="rId4"/>
          <a:stretch>
            <a:fillRect/>
          </a:stretch>
        </p:blipFill>
        <p:spPr>
          <a:xfrm>
            <a:off x="1750339" y="3491067"/>
            <a:ext cx="927100" cy="825500"/>
          </a:xfrm>
          <a:prstGeom prst="rect">
            <a:avLst/>
          </a:prstGeom>
        </p:spPr>
      </p:pic>
      <p:pic>
        <p:nvPicPr>
          <p:cNvPr id="20" name="Image 19"/>
          <p:cNvPicPr>
            <a:picLocks noChangeAspect="1"/>
          </p:cNvPicPr>
          <p:nvPr/>
        </p:nvPicPr>
        <p:blipFill>
          <a:blip r:embed="rId5"/>
          <a:stretch>
            <a:fillRect/>
          </a:stretch>
        </p:blipFill>
        <p:spPr>
          <a:xfrm>
            <a:off x="8887873" y="3491067"/>
            <a:ext cx="926592" cy="871728"/>
          </a:xfrm>
          <a:prstGeom prst="rect">
            <a:avLst/>
          </a:prstGeom>
        </p:spPr>
      </p:pic>
      <p:pic>
        <p:nvPicPr>
          <p:cNvPr id="21" name="Image 20"/>
          <p:cNvPicPr>
            <a:picLocks noChangeAspect="1"/>
          </p:cNvPicPr>
          <p:nvPr/>
        </p:nvPicPr>
        <p:blipFill>
          <a:blip r:embed="rId5"/>
          <a:stretch>
            <a:fillRect/>
          </a:stretch>
        </p:blipFill>
        <p:spPr>
          <a:xfrm>
            <a:off x="8887873" y="1638776"/>
            <a:ext cx="926592" cy="871728"/>
          </a:xfrm>
          <a:prstGeom prst="rect">
            <a:avLst/>
          </a:prstGeom>
        </p:spPr>
      </p:pic>
      <p:sp>
        <p:nvSpPr>
          <p:cNvPr id="23" name="ZoneTexte 22"/>
          <p:cNvSpPr txBox="1"/>
          <p:nvPr/>
        </p:nvSpPr>
        <p:spPr>
          <a:xfrm>
            <a:off x="3479699" y="3703762"/>
            <a:ext cx="2696238" cy="400110"/>
          </a:xfrm>
          <a:prstGeom prst="rect">
            <a:avLst/>
          </a:prstGeom>
          <a:noFill/>
        </p:spPr>
        <p:txBody>
          <a:bodyPr wrap="square" rtlCol="0">
            <a:spAutoFit/>
          </a:bodyPr>
          <a:lstStyle/>
          <a:p>
            <a:pPr algn="ctr"/>
            <a:r>
              <a:rPr lang="es-ES_tradnl" sz="2000" b="1" smtClean="0">
                <a:solidFill>
                  <a:schemeClr val="accent1">
                    <a:lumMod val="50000"/>
                  </a:schemeClr>
                </a:solidFill>
                <a:latin typeface="+mj-lt"/>
              </a:rPr>
              <a:t>  </a:t>
            </a:r>
            <a:r>
              <a:rPr lang="es-ES_tradnl" sz="2000" b="1" dirty="0" smtClean="0">
                <a:solidFill>
                  <a:schemeClr val="accent1">
                    <a:lumMod val="50000"/>
                  </a:schemeClr>
                </a:solidFill>
                <a:latin typeface="+mj-lt"/>
              </a:rPr>
              <a:t>- Reflexionar</a:t>
            </a:r>
            <a:endParaRPr lang="es-ES_tradnl" sz="2000" b="1" dirty="0" smtClean="0">
              <a:solidFill>
                <a:schemeClr val="accent1">
                  <a:lumMod val="50000"/>
                </a:schemeClr>
              </a:solidFill>
              <a:latin typeface="+mj-lt"/>
            </a:endParaRPr>
          </a:p>
        </p:txBody>
      </p:sp>
      <p:cxnSp>
        <p:nvCxnSpPr>
          <p:cNvPr id="27" name="Connecteur droit 26"/>
          <p:cNvCxnSpPr/>
          <p:nvPr/>
        </p:nvCxnSpPr>
        <p:spPr>
          <a:xfrm flipH="1">
            <a:off x="3518077" y="1732132"/>
            <a:ext cx="18287" cy="2371740"/>
          </a:xfrm>
          <a:prstGeom prst="line">
            <a:avLst/>
          </a:prstGeom>
          <a:ln>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41045" y="1546060"/>
            <a:ext cx="1640194" cy="400110"/>
          </a:xfrm>
          <a:prstGeom prst="rect">
            <a:avLst/>
          </a:prstGeom>
        </p:spPr>
        <p:txBody>
          <a:bodyPr wrap="none">
            <a:spAutoFit/>
          </a:bodyPr>
          <a:lstStyle/>
          <a:p>
            <a:pPr algn="ctr"/>
            <a:r>
              <a:rPr lang="es-ES_tradnl" sz="2000" b="1" dirty="0">
                <a:solidFill>
                  <a:schemeClr val="accent1">
                    <a:lumMod val="50000"/>
                  </a:schemeClr>
                </a:solidFill>
                <a:latin typeface="+mj-lt"/>
              </a:rPr>
              <a:t>- Escuchar  </a:t>
            </a:r>
          </a:p>
        </p:txBody>
      </p:sp>
      <p:sp>
        <p:nvSpPr>
          <p:cNvPr id="15" name="Rectangle 14"/>
          <p:cNvSpPr/>
          <p:nvPr/>
        </p:nvSpPr>
        <p:spPr>
          <a:xfrm>
            <a:off x="4045090" y="2229961"/>
            <a:ext cx="1532792" cy="400110"/>
          </a:xfrm>
          <a:prstGeom prst="rect">
            <a:avLst/>
          </a:prstGeom>
        </p:spPr>
        <p:txBody>
          <a:bodyPr wrap="none">
            <a:spAutoFit/>
          </a:bodyPr>
          <a:lstStyle/>
          <a:p>
            <a:pPr algn="ctr"/>
            <a:r>
              <a:rPr lang="es-ES_tradnl" sz="2000" b="1" dirty="0" smtClean="0">
                <a:solidFill>
                  <a:schemeClr val="accent1">
                    <a:lumMod val="50000"/>
                  </a:schemeClr>
                </a:solidFill>
                <a:latin typeface="+mj-lt"/>
              </a:rPr>
              <a:t>- Entender </a:t>
            </a:r>
            <a:endParaRPr lang="es-ES_tradnl" sz="2000" b="1" dirty="0">
              <a:solidFill>
                <a:schemeClr val="accent1">
                  <a:lumMod val="50000"/>
                </a:schemeClr>
              </a:solidFill>
              <a:latin typeface="+mj-lt"/>
            </a:endParaRPr>
          </a:p>
        </p:txBody>
      </p:sp>
      <p:sp>
        <p:nvSpPr>
          <p:cNvPr id="16" name="Rectangle 15"/>
          <p:cNvSpPr/>
          <p:nvPr/>
        </p:nvSpPr>
        <p:spPr>
          <a:xfrm>
            <a:off x="4053137" y="3002018"/>
            <a:ext cx="1691489" cy="400110"/>
          </a:xfrm>
          <a:prstGeom prst="rect">
            <a:avLst/>
          </a:prstGeom>
        </p:spPr>
        <p:txBody>
          <a:bodyPr wrap="none">
            <a:spAutoFit/>
          </a:bodyPr>
          <a:lstStyle/>
          <a:p>
            <a:pPr algn="ctr"/>
            <a:r>
              <a:rPr lang="es-ES_tradnl" sz="2000" b="1" smtClean="0">
                <a:solidFill>
                  <a:schemeClr val="accent1">
                    <a:lumMod val="50000"/>
                  </a:schemeClr>
                </a:solidFill>
                <a:latin typeface="+mj-lt"/>
              </a:rPr>
              <a:t>- Responder</a:t>
            </a:r>
            <a:endParaRPr lang="es-ES_tradnl" sz="2000" b="1" dirty="0">
              <a:solidFill>
                <a:schemeClr val="accent1">
                  <a:lumMod val="50000"/>
                </a:schemeClr>
              </a:solidFill>
              <a:latin typeface="+mj-lt"/>
            </a:endParaRPr>
          </a:p>
        </p:txBody>
      </p:sp>
      <p:pic>
        <p:nvPicPr>
          <p:cNvPr id="36" name="Image 35"/>
          <p:cNvPicPr>
            <a:picLocks noChangeAspect="1"/>
          </p:cNvPicPr>
          <p:nvPr/>
        </p:nvPicPr>
        <p:blipFill>
          <a:blip r:embed="rId6"/>
          <a:stretch>
            <a:fillRect/>
          </a:stretch>
        </p:blipFill>
        <p:spPr>
          <a:xfrm>
            <a:off x="6464833" y="2557623"/>
            <a:ext cx="1179552" cy="1104461"/>
          </a:xfrm>
          <a:prstGeom prst="rect">
            <a:avLst/>
          </a:prstGeom>
        </p:spPr>
      </p:pic>
      <p:sp>
        <p:nvSpPr>
          <p:cNvPr id="17" name="Rectangle 16"/>
          <p:cNvSpPr/>
          <p:nvPr/>
        </p:nvSpPr>
        <p:spPr>
          <a:xfrm>
            <a:off x="1170584" y="5440485"/>
            <a:ext cx="2582758" cy="400110"/>
          </a:xfrm>
          <a:prstGeom prst="rect">
            <a:avLst/>
          </a:prstGeom>
        </p:spPr>
        <p:txBody>
          <a:bodyPr wrap="none">
            <a:spAutoFit/>
          </a:bodyPr>
          <a:lstStyle/>
          <a:p>
            <a:r>
              <a:rPr lang="es-ES_tradnl" sz="2000" b="1" dirty="0">
                <a:solidFill>
                  <a:schemeClr val="accent6">
                    <a:lumMod val="50000"/>
                  </a:schemeClr>
                </a:solidFill>
              </a:rPr>
              <a:t>Polifonía horizontal </a:t>
            </a:r>
            <a:endParaRPr lang="es-ES_tradnl" sz="2000" dirty="0"/>
          </a:p>
        </p:txBody>
      </p:sp>
      <p:sp>
        <p:nvSpPr>
          <p:cNvPr id="30" name="Rectangle 29"/>
          <p:cNvSpPr/>
          <p:nvPr/>
        </p:nvSpPr>
        <p:spPr>
          <a:xfrm>
            <a:off x="1170584" y="6062024"/>
            <a:ext cx="2351926" cy="400110"/>
          </a:xfrm>
          <a:prstGeom prst="rect">
            <a:avLst/>
          </a:prstGeom>
        </p:spPr>
        <p:txBody>
          <a:bodyPr wrap="none">
            <a:spAutoFit/>
          </a:bodyPr>
          <a:lstStyle/>
          <a:p>
            <a:r>
              <a:rPr lang="es-ES_tradnl" sz="2000" b="1" dirty="0">
                <a:solidFill>
                  <a:schemeClr val="accent6">
                    <a:lumMod val="50000"/>
                  </a:schemeClr>
                </a:solidFill>
              </a:rPr>
              <a:t>Dialogo reflexivo </a:t>
            </a:r>
            <a:endParaRPr lang="es-ES_tradnl" sz="2000" dirty="0"/>
          </a:p>
        </p:txBody>
      </p:sp>
      <p:sp>
        <p:nvSpPr>
          <p:cNvPr id="31" name="Rectangle 30"/>
          <p:cNvSpPr/>
          <p:nvPr/>
        </p:nvSpPr>
        <p:spPr>
          <a:xfrm>
            <a:off x="1175426" y="4818946"/>
            <a:ext cx="2877711" cy="400110"/>
          </a:xfrm>
          <a:prstGeom prst="rect">
            <a:avLst/>
          </a:prstGeom>
        </p:spPr>
        <p:txBody>
          <a:bodyPr wrap="none">
            <a:spAutoFit/>
          </a:bodyPr>
          <a:lstStyle/>
          <a:p>
            <a:r>
              <a:rPr lang="es-ES_tradnl" sz="2000" b="1" dirty="0">
                <a:solidFill>
                  <a:schemeClr val="accent6">
                    <a:lumMod val="50000"/>
                  </a:schemeClr>
                </a:solidFill>
              </a:rPr>
              <a:t>Polifonía vertical         </a:t>
            </a:r>
            <a:endParaRPr lang="es-ES_tradnl" sz="2000" b="1" dirty="0">
              <a:solidFill>
                <a:schemeClr val="accent6">
                  <a:lumMod val="50000"/>
                </a:schemeClr>
              </a:solidFill>
            </a:endParaRPr>
          </a:p>
        </p:txBody>
      </p:sp>
    </p:spTree>
    <p:extLst>
      <p:ext uri="{BB962C8B-B14F-4D97-AF65-F5344CB8AC3E}">
        <p14:creationId xmlns:p14="http://schemas.microsoft.com/office/powerpoint/2010/main" val="34911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ZoneTexte 6"/>
          <p:cNvSpPr txBox="1"/>
          <p:nvPr/>
        </p:nvSpPr>
        <p:spPr>
          <a:xfrm>
            <a:off x="1719072" y="2011680"/>
            <a:ext cx="7498080" cy="1754326"/>
          </a:xfrm>
          <a:prstGeom prst="rect">
            <a:avLst/>
          </a:prstGeom>
          <a:noFill/>
        </p:spPr>
        <p:txBody>
          <a:bodyPr wrap="square" rtlCol="0">
            <a:spAutoFit/>
          </a:bodyPr>
          <a:lstStyle/>
          <a:p>
            <a:r>
              <a:rPr lang="es-ES_tradnl" sz="5400" b="1" dirty="0" smtClean="0">
                <a:solidFill>
                  <a:srgbClr val="7030A0"/>
                </a:solidFill>
              </a:rPr>
              <a:t>Acogida, marco, apertura</a:t>
            </a:r>
            <a:endParaRPr lang="es-ES_tradnl" sz="5400" b="1" dirty="0">
              <a:solidFill>
                <a:srgbClr val="7030A0"/>
              </a:solidFill>
            </a:endParaRPr>
          </a:p>
        </p:txBody>
      </p:sp>
    </p:spTree>
    <p:extLst>
      <p:ext uri="{BB962C8B-B14F-4D97-AF65-F5344CB8AC3E}">
        <p14:creationId xmlns:p14="http://schemas.microsoft.com/office/powerpoint/2010/main" val="83848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ZoneTexte 1"/>
          <p:cNvSpPr txBox="1"/>
          <p:nvPr/>
        </p:nvSpPr>
        <p:spPr>
          <a:xfrm>
            <a:off x="372904" y="167537"/>
            <a:ext cx="9554764" cy="461665"/>
          </a:xfrm>
          <a:prstGeom prst="rect">
            <a:avLst/>
          </a:prstGeom>
          <a:noFill/>
        </p:spPr>
        <p:txBody>
          <a:bodyPr wrap="square" rtlCol="0">
            <a:spAutoFit/>
          </a:bodyPr>
          <a:lstStyle/>
          <a:p>
            <a:r>
              <a:rPr lang="es-ES_tradnl" sz="2400" b="1" dirty="0" smtClean="0">
                <a:solidFill>
                  <a:schemeClr val="accent1">
                    <a:lumMod val="50000"/>
                  </a:schemeClr>
                </a:solidFill>
              </a:rPr>
              <a:t>Plan </a:t>
            </a:r>
            <a:r>
              <a:rPr lang="es-ES_tradnl" sz="2400" b="1" dirty="0" smtClean="0">
                <a:solidFill>
                  <a:schemeClr val="accent1">
                    <a:lumMod val="50000"/>
                  </a:schemeClr>
                </a:solidFill>
              </a:rPr>
              <a:t>del taller : “ </a:t>
            </a:r>
            <a:r>
              <a:rPr lang="es-ES_tradnl" sz="2400" b="1" dirty="0" smtClean="0">
                <a:solidFill>
                  <a:schemeClr val="accent1">
                    <a:lumMod val="50000"/>
                  </a:schemeClr>
                </a:solidFill>
              </a:rPr>
              <a:t>Iniciar </a:t>
            </a:r>
            <a:r>
              <a:rPr lang="es-ES_tradnl" sz="2400" b="1" dirty="0">
                <a:solidFill>
                  <a:schemeClr val="accent1">
                    <a:lumMod val="50000"/>
                  </a:schemeClr>
                </a:solidFill>
              </a:rPr>
              <a:t>y </a:t>
            </a:r>
            <a:r>
              <a:rPr lang="es-ES_tradnl" sz="2400" b="1" dirty="0" smtClean="0">
                <a:solidFill>
                  <a:schemeClr val="accent1">
                    <a:lumMod val="50000"/>
                  </a:schemeClr>
                </a:solidFill>
              </a:rPr>
              <a:t>cerrar  </a:t>
            </a:r>
            <a:r>
              <a:rPr lang="es-ES_tradnl" sz="2400" b="1" dirty="0">
                <a:solidFill>
                  <a:schemeClr val="accent1">
                    <a:lumMod val="50000"/>
                  </a:schemeClr>
                </a:solidFill>
              </a:rPr>
              <a:t>una </a:t>
            </a:r>
            <a:r>
              <a:rPr lang="es-ES_tradnl" sz="2400" b="1" dirty="0" smtClean="0">
                <a:solidFill>
                  <a:schemeClr val="accent1">
                    <a:lumMod val="50000"/>
                  </a:schemeClr>
                </a:solidFill>
              </a:rPr>
              <a:t>reunión dialógica”</a:t>
            </a:r>
            <a:endParaRPr lang="fr-FR" sz="2400" b="1" dirty="0">
              <a:solidFill>
                <a:schemeClr val="accent1">
                  <a:lumMod val="50000"/>
                </a:schemeClr>
              </a:solidFill>
            </a:endParaRPr>
          </a:p>
        </p:txBody>
      </p:sp>
      <p:sp>
        <p:nvSpPr>
          <p:cNvPr id="4" name="Rectangle 3"/>
          <p:cNvSpPr/>
          <p:nvPr/>
        </p:nvSpPr>
        <p:spPr>
          <a:xfrm>
            <a:off x="3179625" y="3052330"/>
            <a:ext cx="4976824" cy="369332"/>
          </a:xfrm>
          <a:prstGeom prst="rect">
            <a:avLst/>
          </a:prstGeom>
        </p:spPr>
        <p:txBody>
          <a:bodyPr wrap="square">
            <a:spAutoFit/>
          </a:bodyPr>
          <a:lstStyle/>
          <a:p>
            <a:pPr>
              <a:spcAft>
                <a:spcPts val="1200"/>
              </a:spcAft>
            </a:pPr>
            <a:r>
              <a:rPr lang="es-ES_tradnl" dirty="0" smtClean="0">
                <a:solidFill>
                  <a:schemeClr val="accent1">
                    <a:lumMod val="50000"/>
                  </a:schemeClr>
                </a:solidFill>
              </a:rPr>
              <a:t> - “Iniciar la reunión” : (Ejercicio)	</a:t>
            </a:r>
            <a:endParaRPr lang="es-ES_tradnl" b="1" dirty="0" smtClean="0">
              <a:solidFill>
                <a:schemeClr val="accent1">
                  <a:lumMod val="50000"/>
                </a:schemeClr>
              </a:solidFill>
            </a:endParaRPr>
          </a:p>
        </p:txBody>
      </p:sp>
      <p:sp>
        <p:nvSpPr>
          <p:cNvPr id="3" name="Rectangle 2"/>
          <p:cNvSpPr/>
          <p:nvPr/>
        </p:nvSpPr>
        <p:spPr>
          <a:xfrm>
            <a:off x="3217260" y="1037459"/>
            <a:ext cx="8765856" cy="800219"/>
          </a:xfrm>
          <a:prstGeom prst="rect">
            <a:avLst/>
          </a:prstGeom>
        </p:spPr>
        <p:txBody>
          <a:bodyPr wrap="square">
            <a:spAutoFit/>
          </a:bodyPr>
          <a:lstStyle/>
          <a:p>
            <a:pPr marL="285750" indent="-285750">
              <a:spcAft>
                <a:spcPts val="1200"/>
              </a:spcAft>
              <a:buFontTx/>
              <a:buChar char="-"/>
            </a:pPr>
            <a:r>
              <a:rPr lang="es-ES_tradnl" dirty="0">
                <a:solidFill>
                  <a:schemeClr val="accent1">
                    <a:lumMod val="50000"/>
                  </a:schemeClr>
                </a:solidFill>
              </a:rPr>
              <a:t>I</a:t>
            </a:r>
            <a:r>
              <a:rPr lang="es-ES_tradnl" dirty="0" smtClean="0">
                <a:solidFill>
                  <a:schemeClr val="accent1">
                    <a:lumMod val="50000"/>
                  </a:schemeClr>
                </a:solidFill>
              </a:rPr>
              <a:t>deas preliminares sobre el espacio dialógico. Preparativos ? </a:t>
            </a:r>
            <a:endParaRPr lang="es-ES_tradnl" dirty="0">
              <a:solidFill>
                <a:schemeClr val="accent1">
                  <a:lumMod val="50000"/>
                </a:schemeClr>
              </a:solidFill>
            </a:endParaRPr>
          </a:p>
          <a:p>
            <a:pPr marL="285750" indent="-285750">
              <a:spcAft>
                <a:spcPts val="600"/>
              </a:spcAft>
              <a:buFontTx/>
              <a:buChar char="-"/>
            </a:pPr>
            <a:r>
              <a:rPr lang="es-ES_tradnl" dirty="0" smtClean="0">
                <a:solidFill>
                  <a:schemeClr val="accent1">
                    <a:lumMod val="50000"/>
                  </a:schemeClr>
                </a:solidFill>
              </a:rPr>
              <a:t>Ser y estar </a:t>
            </a:r>
            <a:r>
              <a:rPr lang="es-ES_tradnl" dirty="0" smtClean="0">
                <a:solidFill>
                  <a:schemeClr val="accent1">
                    <a:lumMod val="50000"/>
                  </a:schemeClr>
                </a:solidFill>
              </a:rPr>
              <a:t>presente y encarnado . (Ejercicio : Compartiendo </a:t>
            </a:r>
            <a:r>
              <a:rPr lang="es-ES_tradnl" dirty="0" smtClean="0">
                <a:solidFill>
                  <a:schemeClr val="accent1">
                    <a:lumMod val="50000"/>
                  </a:schemeClr>
                </a:solidFill>
              </a:rPr>
              <a:t>resonancias).</a:t>
            </a:r>
            <a:endParaRPr lang="es-ES_tradnl" dirty="0">
              <a:solidFill>
                <a:schemeClr val="accent1">
                  <a:lumMod val="50000"/>
                </a:schemeClr>
              </a:solidFill>
            </a:endParaRPr>
          </a:p>
        </p:txBody>
      </p:sp>
      <p:sp>
        <p:nvSpPr>
          <p:cNvPr id="5" name="Rectangle 4"/>
          <p:cNvSpPr/>
          <p:nvPr/>
        </p:nvSpPr>
        <p:spPr>
          <a:xfrm>
            <a:off x="361974" y="1114262"/>
            <a:ext cx="904415" cy="369332"/>
          </a:xfrm>
          <a:prstGeom prst="rect">
            <a:avLst/>
          </a:prstGeom>
        </p:spPr>
        <p:txBody>
          <a:bodyPr wrap="none">
            <a:spAutoFit/>
          </a:bodyPr>
          <a:lstStyle/>
          <a:p>
            <a:r>
              <a:rPr lang="es-ES_tradnl" b="1" dirty="0" smtClean="0">
                <a:solidFill>
                  <a:schemeClr val="accent1">
                    <a:lumMod val="50000"/>
                  </a:schemeClr>
                </a:solidFill>
              </a:rPr>
              <a:t>9h00  </a:t>
            </a:r>
            <a:r>
              <a:rPr lang="es-ES_tradnl" dirty="0" smtClean="0">
                <a:solidFill>
                  <a:schemeClr val="accent1">
                    <a:lumMod val="50000"/>
                  </a:schemeClr>
                </a:solidFill>
              </a:rPr>
              <a:t> </a:t>
            </a:r>
            <a:endParaRPr lang="es-ES_tradnl" dirty="0"/>
          </a:p>
        </p:txBody>
      </p:sp>
      <p:sp>
        <p:nvSpPr>
          <p:cNvPr id="7" name="Rectangle 6"/>
          <p:cNvSpPr/>
          <p:nvPr/>
        </p:nvSpPr>
        <p:spPr>
          <a:xfrm>
            <a:off x="320296" y="1985393"/>
            <a:ext cx="2653290" cy="369332"/>
          </a:xfrm>
          <a:prstGeom prst="rect">
            <a:avLst/>
          </a:prstGeom>
        </p:spPr>
        <p:txBody>
          <a:bodyPr wrap="none">
            <a:spAutoFit/>
          </a:bodyPr>
          <a:lstStyle/>
          <a:p>
            <a:r>
              <a:rPr lang="es-ES_tradnl" b="1" dirty="0">
                <a:solidFill>
                  <a:schemeClr val="accent1">
                    <a:lumMod val="50000"/>
                  </a:schemeClr>
                </a:solidFill>
              </a:rPr>
              <a:t>10h30 </a:t>
            </a:r>
            <a:r>
              <a:rPr lang="es-ES_tradnl" b="1" dirty="0" smtClean="0">
                <a:solidFill>
                  <a:schemeClr val="accent1">
                    <a:lumMod val="50000"/>
                  </a:schemeClr>
                </a:solidFill>
              </a:rPr>
              <a:t>–</a:t>
            </a:r>
            <a:r>
              <a:rPr lang="es-ES_tradnl" b="1" dirty="0">
                <a:solidFill>
                  <a:schemeClr val="accent1">
                    <a:lumMod val="50000"/>
                  </a:schemeClr>
                </a:solidFill>
              </a:rPr>
              <a:t>	</a:t>
            </a:r>
            <a:r>
              <a:rPr lang="es-ES_tradnl" b="1" dirty="0" smtClean="0">
                <a:solidFill>
                  <a:schemeClr val="accent1">
                    <a:lumMod val="50000"/>
                  </a:schemeClr>
                </a:solidFill>
              </a:rPr>
              <a:t>10h45   pausa</a:t>
            </a:r>
            <a:endParaRPr lang="es-ES_tradnl" dirty="0"/>
          </a:p>
        </p:txBody>
      </p:sp>
      <p:sp>
        <p:nvSpPr>
          <p:cNvPr id="11" name="Rectangle 10"/>
          <p:cNvSpPr/>
          <p:nvPr/>
        </p:nvSpPr>
        <p:spPr>
          <a:xfrm>
            <a:off x="309732" y="3408058"/>
            <a:ext cx="2611612" cy="369332"/>
          </a:xfrm>
          <a:prstGeom prst="rect">
            <a:avLst/>
          </a:prstGeom>
        </p:spPr>
        <p:txBody>
          <a:bodyPr wrap="none">
            <a:spAutoFit/>
          </a:bodyPr>
          <a:lstStyle/>
          <a:p>
            <a:r>
              <a:rPr lang="es-ES_tradnl" b="1" dirty="0">
                <a:solidFill>
                  <a:schemeClr val="accent1">
                    <a:lumMod val="50000"/>
                  </a:schemeClr>
                </a:solidFill>
              </a:rPr>
              <a:t>12h00 </a:t>
            </a:r>
            <a:r>
              <a:rPr lang="es-ES_tradnl" b="1" dirty="0" smtClean="0">
                <a:solidFill>
                  <a:schemeClr val="accent1">
                    <a:lumMod val="50000"/>
                  </a:schemeClr>
                </a:solidFill>
              </a:rPr>
              <a:t> - 13h00  pausa</a:t>
            </a:r>
            <a:endParaRPr lang="es-ES_tradnl" dirty="0"/>
          </a:p>
        </p:txBody>
      </p:sp>
      <p:sp>
        <p:nvSpPr>
          <p:cNvPr id="17" name="Rectangle 16"/>
          <p:cNvSpPr/>
          <p:nvPr/>
        </p:nvSpPr>
        <p:spPr>
          <a:xfrm>
            <a:off x="3217260" y="3777390"/>
            <a:ext cx="8578500" cy="1231106"/>
          </a:xfrm>
          <a:prstGeom prst="rect">
            <a:avLst/>
          </a:prstGeom>
        </p:spPr>
        <p:txBody>
          <a:bodyPr wrap="square">
            <a:spAutoFit/>
          </a:bodyPr>
          <a:lstStyle/>
          <a:p>
            <a:pPr marL="285750" indent="-285750">
              <a:spcAft>
                <a:spcPts val="1200"/>
              </a:spcAft>
              <a:buFontTx/>
              <a:buChar char="-"/>
            </a:pPr>
            <a:r>
              <a:rPr lang="es-ES_tradnl" dirty="0" smtClean="0">
                <a:solidFill>
                  <a:schemeClr val="accent1">
                    <a:lumMod val="50000"/>
                  </a:schemeClr>
                </a:solidFill>
              </a:rPr>
              <a:t>Reflexiones </a:t>
            </a:r>
            <a:r>
              <a:rPr lang="es-ES_tradnl" dirty="0" smtClean="0">
                <a:solidFill>
                  <a:schemeClr val="accent1">
                    <a:lumMod val="50000"/>
                  </a:schemeClr>
                </a:solidFill>
              </a:rPr>
              <a:t>en </a:t>
            </a:r>
            <a:r>
              <a:rPr lang="es-ES_tradnl" dirty="0">
                <a:solidFill>
                  <a:schemeClr val="accent1">
                    <a:lumMod val="50000"/>
                  </a:schemeClr>
                </a:solidFill>
              </a:rPr>
              <a:t>plenaria </a:t>
            </a:r>
            <a:endParaRPr lang="es-ES_tradnl" dirty="0" smtClean="0">
              <a:solidFill>
                <a:schemeClr val="accent1">
                  <a:lumMod val="50000"/>
                </a:schemeClr>
              </a:solidFill>
            </a:endParaRPr>
          </a:p>
          <a:p>
            <a:pPr marL="285750" indent="-285750">
              <a:spcAft>
                <a:spcPts val="1200"/>
              </a:spcAft>
              <a:buFontTx/>
              <a:buChar char="-"/>
            </a:pPr>
            <a:r>
              <a:rPr lang="es-ES_tradnl" dirty="0" smtClean="0">
                <a:solidFill>
                  <a:schemeClr val="accent1">
                    <a:lumMod val="50000"/>
                  </a:schemeClr>
                </a:solidFill>
              </a:rPr>
              <a:t>“</a:t>
            </a:r>
            <a:r>
              <a:rPr lang="es-ES_tradnl" dirty="0" smtClean="0">
                <a:solidFill>
                  <a:schemeClr val="accent1">
                    <a:lumMod val="50000"/>
                  </a:schemeClr>
                </a:solidFill>
              </a:rPr>
              <a:t>Cerrar la reunión”. Preguntas indispensables y cosas practicas. </a:t>
            </a:r>
            <a:endParaRPr lang="es-ES_tradnl" dirty="0" smtClean="0">
              <a:solidFill>
                <a:schemeClr val="accent1">
                  <a:lumMod val="50000"/>
                </a:schemeClr>
              </a:solidFill>
            </a:endParaRPr>
          </a:p>
          <a:p>
            <a:pPr marL="285750" indent="-285750">
              <a:spcAft>
                <a:spcPts val="1200"/>
              </a:spcAft>
              <a:buFontTx/>
              <a:buChar char="-"/>
            </a:pPr>
            <a:r>
              <a:rPr lang="es-ES_tradnl" dirty="0" smtClean="0">
                <a:solidFill>
                  <a:schemeClr val="accent1">
                    <a:lumMod val="50000"/>
                  </a:schemeClr>
                </a:solidFill>
              </a:rPr>
              <a:t>Compartiendo resonancias</a:t>
            </a:r>
            <a:r>
              <a:rPr lang="es-ES_tradnl" dirty="0">
                <a:solidFill>
                  <a:schemeClr val="accent1">
                    <a:lumMod val="50000"/>
                  </a:schemeClr>
                </a:solidFill>
              </a:rPr>
              <a:t>.</a:t>
            </a:r>
            <a:endParaRPr lang="es-ES_tradnl" dirty="0" smtClean="0">
              <a:solidFill>
                <a:schemeClr val="accent1">
                  <a:lumMod val="50000"/>
                </a:schemeClr>
              </a:solidFill>
            </a:endParaRPr>
          </a:p>
        </p:txBody>
      </p:sp>
      <p:sp>
        <p:nvSpPr>
          <p:cNvPr id="18" name="Rectangle 17"/>
          <p:cNvSpPr/>
          <p:nvPr/>
        </p:nvSpPr>
        <p:spPr>
          <a:xfrm>
            <a:off x="3179625" y="5500292"/>
            <a:ext cx="5822472" cy="369332"/>
          </a:xfrm>
          <a:prstGeom prst="rect">
            <a:avLst/>
          </a:prstGeom>
        </p:spPr>
        <p:txBody>
          <a:bodyPr wrap="square">
            <a:spAutoFit/>
          </a:bodyPr>
          <a:lstStyle/>
          <a:p>
            <a:pPr marL="285750" indent="-285750">
              <a:spcAft>
                <a:spcPts val="1200"/>
              </a:spcAft>
              <a:buFontTx/>
              <a:buChar char="-"/>
            </a:pPr>
            <a:r>
              <a:rPr lang="es-ES_tradnl" dirty="0" smtClean="0">
                <a:solidFill>
                  <a:schemeClr val="accent1">
                    <a:lumMod val="50000"/>
                  </a:schemeClr>
                </a:solidFill>
              </a:rPr>
              <a:t>Ejercicio. Evaluación </a:t>
            </a:r>
            <a:r>
              <a:rPr lang="es-ES_tradnl" dirty="0">
                <a:solidFill>
                  <a:schemeClr val="accent1">
                    <a:lumMod val="50000"/>
                  </a:schemeClr>
                </a:solidFill>
              </a:rPr>
              <a:t>del </a:t>
            </a:r>
            <a:r>
              <a:rPr lang="es-ES_tradnl" dirty="0" smtClean="0">
                <a:solidFill>
                  <a:schemeClr val="accent1">
                    <a:lumMod val="50000"/>
                  </a:schemeClr>
                </a:solidFill>
              </a:rPr>
              <a:t>día. preguntas finales</a:t>
            </a:r>
            <a:endParaRPr lang="es-ES_tradnl" dirty="0">
              <a:solidFill>
                <a:schemeClr val="accent1">
                  <a:lumMod val="50000"/>
                </a:schemeClr>
              </a:solidFill>
            </a:endParaRPr>
          </a:p>
        </p:txBody>
      </p:sp>
      <p:sp>
        <p:nvSpPr>
          <p:cNvPr id="22" name="Rectangle 21"/>
          <p:cNvSpPr/>
          <p:nvPr/>
        </p:nvSpPr>
        <p:spPr>
          <a:xfrm>
            <a:off x="354616" y="5055570"/>
            <a:ext cx="2566728" cy="369332"/>
          </a:xfrm>
          <a:prstGeom prst="rect">
            <a:avLst/>
          </a:prstGeom>
        </p:spPr>
        <p:txBody>
          <a:bodyPr wrap="none">
            <a:spAutoFit/>
          </a:bodyPr>
          <a:lstStyle/>
          <a:p>
            <a:r>
              <a:rPr lang="es-ES_tradnl" b="1" dirty="0" smtClean="0">
                <a:solidFill>
                  <a:schemeClr val="accent1">
                    <a:lumMod val="50000"/>
                  </a:schemeClr>
                </a:solidFill>
              </a:rPr>
              <a:t>14h15 – 14h30  pausa</a:t>
            </a:r>
            <a:endParaRPr lang="es-ES_tradnl" b="1" dirty="0">
              <a:solidFill>
                <a:schemeClr val="accent1">
                  <a:lumMod val="50000"/>
                </a:schemeClr>
              </a:solidFill>
            </a:endParaRPr>
          </a:p>
        </p:txBody>
      </p:sp>
      <p:sp>
        <p:nvSpPr>
          <p:cNvPr id="27" name="Rectangle 26"/>
          <p:cNvSpPr/>
          <p:nvPr/>
        </p:nvSpPr>
        <p:spPr>
          <a:xfrm>
            <a:off x="372904" y="5862071"/>
            <a:ext cx="1582484" cy="369332"/>
          </a:xfrm>
          <a:prstGeom prst="rect">
            <a:avLst/>
          </a:prstGeom>
        </p:spPr>
        <p:txBody>
          <a:bodyPr wrap="none">
            <a:spAutoFit/>
          </a:bodyPr>
          <a:lstStyle/>
          <a:p>
            <a:r>
              <a:rPr lang="es-ES_tradnl" b="1" dirty="0" smtClean="0">
                <a:solidFill>
                  <a:schemeClr val="accent1">
                    <a:lumMod val="50000"/>
                  </a:schemeClr>
                </a:solidFill>
              </a:rPr>
              <a:t>16h00</a:t>
            </a:r>
            <a:r>
              <a:rPr lang="es-ES_tradnl" b="1" dirty="0">
                <a:solidFill>
                  <a:schemeClr val="accent1">
                    <a:lumMod val="50000"/>
                  </a:schemeClr>
                </a:solidFill>
              </a:rPr>
              <a:t>	</a:t>
            </a:r>
            <a:r>
              <a:rPr lang="es-ES_tradnl" b="1" dirty="0" smtClean="0">
                <a:solidFill>
                  <a:schemeClr val="accent1">
                    <a:lumMod val="50000"/>
                  </a:schemeClr>
                </a:solidFill>
              </a:rPr>
              <a:t>  FIN</a:t>
            </a:r>
            <a:endParaRPr lang="es-ES_tradnl" b="1" dirty="0">
              <a:solidFill>
                <a:schemeClr val="accent1">
                  <a:lumMod val="50000"/>
                </a:schemeClr>
              </a:solidFill>
            </a:endParaRPr>
          </a:p>
        </p:txBody>
      </p:sp>
      <p:sp>
        <p:nvSpPr>
          <p:cNvPr id="30" name="Rectangle 29"/>
          <p:cNvSpPr/>
          <p:nvPr/>
        </p:nvSpPr>
        <p:spPr>
          <a:xfrm>
            <a:off x="3217260" y="2500664"/>
            <a:ext cx="8765856" cy="369332"/>
          </a:xfrm>
          <a:prstGeom prst="rect">
            <a:avLst/>
          </a:prstGeom>
        </p:spPr>
        <p:txBody>
          <a:bodyPr wrap="square">
            <a:spAutoFit/>
          </a:bodyPr>
          <a:lstStyle/>
          <a:p>
            <a:r>
              <a:rPr lang="es-ES_tradnl" dirty="0" smtClean="0">
                <a:solidFill>
                  <a:schemeClr val="accent1">
                    <a:lumMod val="50000"/>
                  </a:schemeClr>
                </a:solidFill>
              </a:rPr>
              <a:t>- Encuentro </a:t>
            </a:r>
            <a:r>
              <a:rPr lang="es-ES_tradnl" dirty="0">
                <a:solidFill>
                  <a:schemeClr val="accent1">
                    <a:lumMod val="50000"/>
                  </a:schemeClr>
                </a:solidFill>
              </a:rPr>
              <a:t>terapéutico en red : </a:t>
            </a:r>
            <a:r>
              <a:rPr lang="es-ES_tradnl" dirty="0" smtClean="0">
                <a:solidFill>
                  <a:schemeClr val="accent1">
                    <a:lumMod val="50000"/>
                  </a:schemeClr>
                </a:solidFill>
              </a:rPr>
              <a:t>fases, dimensiones, estructura temporal </a:t>
            </a:r>
            <a:endParaRPr lang="es-ES_tradnl" dirty="0"/>
          </a:p>
        </p:txBody>
      </p:sp>
      <p:sp>
        <p:nvSpPr>
          <p:cNvPr id="32" name="ZoneTexte 31"/>
          <p:cNvSpPr txBox="1"/>
          <p:nvPr/>
        </p:nvSpPr>
        <p:spPr>
          <a:xfrm>
            <a:off x="8997696" y="4754880"/>
            <a:ext cx="248786" cy="369332"/>
          </a:xfrm>
          <a:prstGeom prst="rect">
            <a:avLst/>
          </a:prstGeom>
          <a:noFill/>
        </p:spPr>
        <p:txBody>
          <a:bodyPr wrap="none" rtlCol="0">
            <a:spAutoFit/>
          </a:bodyPr>
          <a:lstStyle/>
          <a:p>
            <a:r>
              <a:rPr lang="es-ES_tradnl" dirty="0" smtClean="0"/>
              <a:t> </a:t>
            </a:r>
            <a:endParaRPr lang="es-ES_tradnl" dirty="0"/>
          </a:p>
        </p:txBody>
      </p:sp>
    </p:spTree>
    <p:extLst>
      <p:ext uri="{BB962C8B-B14F-4D97-AF65-F5344CB8AC3E}">
        <p14:creationId xmlns:p14="http://schemas.microsoft.com/office/powerpoint/2010/main" val="70055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4" name="ZoneTexte 3"/>
          <p:cNvSpPr txBox="1"/>
          <p:nvPr/>
        </p:nvSpPr>
        <p:spPr>
          <a:xfrm>
            <a:off x="1814721" y="2606033"/>
            <a:ext cx="1720343" cy="1015663"/>
          </a:xfrm>
          <a:prstGeom prst="rect">
            <a:avLst/>
          </a:prstGeom>
          <a:noFill/>
        </p:spPr>
        <p:txBody>
          <a:bodyPr wrap="none" rtlCol="0">
            <a:spAutoFit/>
          </a:bodyPr>
          <a:lstStyle/>
          <a:p>
            <a:r>
              <a:rPr lang="es-ES_tradnl" sz="6000" dirty="0" smtClean="0">
                <a:solidFill>
                  <a:schemeClr val="accent6">
                    <a:lumMod val="50000"/>
                  </a:schemeClr>
                </a:solidFill>
              </a:rPr>
              <a:t>24 h</a:t>
            </a:r>
            <a:endParaRPr lang="es-ES_tradnl" sz="6000" dirty="0">
              <a:solidFill>
                <a:schemeClr val="accent6">
                  <a:lumMod val="50000"/>
                </a:schemeClr>
              </a:solidFill>
            </a:endParaRPr>
          </a:p>
        </p:txBody>
      </p:sp>
      <p:sp>
        <p:nvSpPr>
          <p:cNvPr id="5" name="Bouée 4"/>
          <p:cNvSpPr/>
          <p:nvPr/>
        </p:nvSpPr>
        <p:spPr>
          <a:xfrm>
            <a:off x="882669" y="1152144"/>
            <a:ext cx="3584448" cy="4169664"/>
          </a:xfrm>
          <a:prstGeom prst="donut">
            <a:avLst>
              <a:gd name="adj" fmla="val 11263"/>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 name="Bouée 5"/>
          <p:cNvSpPr/>
          <p:nvPr/>
        </p:nvSpPr>
        <p:spPr>
          <a:xfrm>
            <a:off x="7216413" y="1152144"/>
            <a:ext cx="3584448" cy="4169664"/>
          </a:xfrm>
          <a:prstGeom prst="donut">
            <a:avLst>
              <a:gd name="adj" fmla="val 11263"/>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7" name="ZoneTexte 6"/>
          <p:cNvSpPr txBox="1"/>
          <p:nvPr/>
        </p:nvSpPr>
        <p:spPr>
          <a:xfrm>
            <a:off x="7929645" y="2606033"/>
            <a:ext cx="2430474" cy="1015663"/>
          </a:xfrm>
          <a:prstGeom prst="rect">
            <a:avLst/>
          </a:prstGeom>
          <a:noFill/>
        </p:spPr>
        <p:txBody>
          <a:bodyPr wrap="none" rtlCol="0">
            <a:spAutoFit/>
          </a:bodyPr>
          <a:lstStyle/>
          <a:p>
            <a:r>
              <a:rPr lang="es-ES_tradnl" sz="6000" dirty="0" smtClean="0">
                <a:solidFill>
                  <a:schemeClr val="accent6">
                    <a:lumMod val="50000"/>
                  </a:schemeClr>
                </a:solidFill>
              </a:rPr>
              <a:t>REDES</a:t>
            </a:r>
            <a:endParaRPr lang="es-ES_tradnl" sz="6000" dirty="0">
              <a:solidFill>
                <a:schemeClr val="accent6">
                  <a:lumMod val="50000"/>
                </a:schemeClr>
              </a:solidFill>
            </a:endParaRPr>
          </a:p>
        </p:txBody>
      </p:sp>
    </p:spTree>
    <p:extLst>
      <p:ext uri="{BB962C8B-B14F-4D97-AF65-F5344CB8AC3E}">
        <p14:creationId xmlns:p14="http://schemas.microsoft.com/office/powerpoint/2010/main" val="145659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635554" y="2719951"/>
            <a:ext cx="7778496" cy="3048000"/>
          </a:xfrm>
          <a:prstGeom prst="rect">
            <a:avLst/>
          </a:prstGeom>
          <a:solidFill>
            <a:schemeClr val="accent6">
              <a:lumMod val="50000"/>
            </a:schemeClr>
          </a:solidFill>
        </p:spPr>
      </p:pic>
      <p:sp>
        <p:nvSpPr>
          <p:cNvPr id="13" name="ZoneTexte 12"/>
          <p:cNvSpPr txBox="1"/>
          <p:nvPr/>
        </p:nvSpPr>
        <p:spPr>
          <a:xfrm>
            <a:off x="2635554" y="4254013"/>
            <a:ext cx="1159292" cy="369332"/>
          </a:xfrm>
          <a:prstGeom prst="rect">
            <a:avLst/>
          </a:prstGeom>
          <a:noFill/>
        </p:spPr>
        <p:txBody>
          <a:bodyPr wrap="none" rtlCol="0">
            <a:spAutoFit/>
          </a:bodyPr>
          <a:lstStyle/>
          <a:p>
            <a:r>
              <a:rPr lang="es-ES_tradnl" dirty="0" smtClean="0">
                <a:solidFill>
                  <a:schemeClr val="accent6">
                    <a:lumMod val="50000"/>
                  </a:schemeClr>
                </a:solidFill>
              </a:rPr>
              <a:t>Reunión </a:t>
            </a:r>
            <a:endParaRPr lang="es-ES_tradnl" dirty="0">
              <a:solidFill>
                <a:schemeClr val="accent6">
                  <a:lumMod val="50000"/>
                </a:schemeClr>
              </a:solidFill>
            </a:endParaRPr>
          </a:p>
        </p:txBody>
      </p:sp>
      <p:sp>
        <p:nvSpPr>
          <p:cNvPr id="14" name="ZoneTexte 13"/>
          <p:cNvSpPr txBox="1"/>
          <p:nvPr/>
        </p:nvSpPr>
        <p:spPr>
          <a:xfrm>
            <a:off x="3848658" y="4004077"/>
            <a:ext cx="1159292" cy="369332"/>
          </a:xfrm>
          <a:prstGeom prst="rect">
            <a:avLst/>
          </a:prstGeom>
          <a:noFill/>
        </p:spPr>
        <p:txBody>
          <a:bodyPr wrap="none" rtlCol="0">
            <a:spAutoFit/>
          </a:bodyPr>
          <a:lstStyle/>
          <a:p>
            <a:r>
              <a:rPr lang="es-ES_tradnl" smtClean="0">
                <a:solidFill>
                  <a:schemeClr val="accent6">
                    <a:lumMod val="50000"/>
                  </a:schemeClr>
                </a:solidFill>
              </a:rPr>
              <a:t>Reunión </a:t>
            </a:r>
            <a:endParaRPr lang="es-ES_tradnl" dirty="0">
              <a:solidFill>
                <a:schemeClr val="accent6">
                  <a:lumMod val="50000"/>
                </a:schemeClr>
              </a:solidFill>
            </a:endParaRPr>
          </a:p>
        </p:txBody>
      </p:sp>
      <p:sp>
        <p:nvSpPr>
          <p:cNvPr id="15" name="ZoneTexte 14"/>
          <p:cNvSpPr txBox="1"/>
          <p:nvPr/>
        </p:nvSpPr>
        <p:spPr>
          <a:xfrm>
            <a:off x="5199370" y="3634745"/>
            <a:ext cx="1159292" cy="369332"/>
          </a:xfrm>
          <a:prstGeom prst="rect">
            <a:avLst/>
          </a:prstGeom>
          <a:noFill/>
        </p:spPr>
        <p:txBody>
          <a:bodyPr wrap="none" rtlCol="0">
            <a:spAutoFit/>
          </a:bodyPr>
          <a:lstStyle/>
          <a:p>
            <a:r>
              <a:rPr lang="es-ES_tradnl" dirty="0" smtClean="0">
                <a:solidFill>
                  <a:schemeClr val="accent6">
                    <a:lumMod val="50000"/>
                  </a:schemeClr>
                </a:solidFill>
              </a:rPr>
              <a:t>Reunión </a:t>
            </a:r>
            <a:endParaRPr lang="es-ES_tradnl" dirty="0">
              <a:solidFill>
                <a:schemeClr val="accent6">
                  <a:lumMod val="50000"/>
                </a:schemeClr>
              </a:solidFill>
            </a:endParaRPr>
          </a:p>
        </p:txBody>
      </p:sp>
      <p:pic>
        <p:nvPicPr>
          <p:cNvPr id="4" name="Image 3"/>
          <p:cNvPicPr>
            <a:picLocks noChangeAspect="1"/>
          </p:cNvPicPr>
          <p:nvPr/>
        </p:nvPicPr>
        <p:blipFill>
          <a:blip r:embed="rId4"/>
          <a:stretch>
            <a:fillRect/>
          </a:stretch>
        </p:blipFill>
        <p:spPr>
          <a:xfrm>
            <a:off x="646613" y="4848963"/>
            <a:ext cx="1243584" cy="1207008"/>
          </a:xfrm>
          <a:prstGeom prst="rect">
            <a:avLst/>
          </a:prstGeom>
        </p:spPr>
      </p:pic>
      <p:sp>
        <p:nvSpPr>
          <p:cNvPr id="17" name="ZoneTexte 16"/>
          <p:cNvSpPr txBox="1"/>
          <p:nvPr/>
        </p:nvSpPr>
        <p:spPr>
          <a:xfrm flipV="1">
            <a:off x="121483" y="6353405"/>
            <a:ext cx="994085" cy="369332"/>
          </a:xfrm>
          <a:prstGeom prst="rect">
            <a:avLst/>
          </a:prstGeom>
          <a:noFill/>
        </p:spPr>
        <p:txBody>
          <a:bodyPr wrap="square" rtlCol="0">
            <a:spAutoFit/>
          </a:bodyPr>
          <a:lstStyle/>
          <a:p>
            <a:r>
              <a:rPr lang="es-ES_tradnl" dirty="0" smtClean="0">
                <a:solidFill>
                  <a:srgbClr val="7030A0"/>
                </a:solidFill>
              </a:rPr>
              <a:t>N 4</a:t>
            </a:r>
            <a:endParaRPr lang="es-ES_tradnl" dirty="0">
              <a:solidFill>
                <a:srgbClr val="7030A0"/>
              </a:solidFill>
            </a:endParaRPr>
          </a:p>
        </p:txBody>
      </p:sp>
      <p:sp>
        <p:nvSpPr>
          <p:cNvPr id="18" name="Flèche vers le bas 17"/>
          <p:cNvSpPr/>
          <p:nvPr/>
        </p:nvSpPr>
        <p:spPr>
          <a:xfrm>
            <a:off x="952162" y="2103119"/>
            <a:ext cx="163406" cy="274584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ZoneTexte 18"/>
          <p:cNvSpPr txBox="1"/>
          <p:nvPr/>
        </p:nvSpPr>
        <p:spPr>
          <a:xfrm>
            <a:off x="281510" y="721289"/>
            <a:ext cx="2595582" cy="1200329"/>
          </a:xfrm>
          <a:prstGeom prst="rect">
            <a:avLst/>
          </a:prstGeom>
          <a:noFill/>
        </p:spPr>
        <p:txBody>
          <a:bodyPr wrap="none" rtlCol="0">
            <a:spAutoFit/>
          </a:bodyPr>
          <a:lstStyle/>
          <a:p>
            <a:r>
              <a:rPr lang="es-ES_tradnl" sz="2400" b="1" dirty="0" smtClean="0">
                <a:solidFill>
                  <a:schemeClr val="accent6">
                    <a:lumMod val="75000"/>
                  </a:schemeClr>
                </a:solidFill>
              </a:rPr>
              <a:t>Primer contacto</a:t>
            </a:r>
          </a:p>
          <a:p>
            <a:endParaRPr lang="es-ES_tradnl" sz="2400" b="1" dirty="0">
              <a:solidFill>
                <a:schemeClr val="accent6">
                  <a:lumMod val="75000"/>
                </a:schemeClr>
              </a:solidFill>
            </a:endParaRPr>
          </a:p>
          <a:p>
            <a:r>
              <a:rPr lang="es-ES_tradnl" sz="2400" b="1" dirty="0" smtClean="0">
                <a:solidFill>
                  <a:schemeClr val="accent6">
                    <a:lumMod val="75000"/>
                  </a:schemeClr>
                </a:solidFill>
              </a:rPr>
              <a:t>Recursos ?</a:t>
            </a:r>
            <a:endParaRPr lang="es-ES_tradnl" sz="2400" b="1" dirty="0">
              <a:solidFill>
                <a:schemeClr val="accent6">
                  <a:lumMod val="75000"/>
                </a:schemeClr>
              </a:solidFill>
            </a:endParaRPr>
          </a:p>
        </p:txBody>
      </p:sp>
      <p:sp>
        <p:nvSpPr>
          <p:cNvPr id="20" name="Accolade ouvrante 19"/>
          <p:cNvSpPr/>
          <p:nvPr/>
        </p:nvSpPr>
        <p:spPr>
          <a:xfrm>
            <a:off x="2877092" y="548640"/>
            <a:ext cx="378172" cy="1554480"/>
          </a:xfrm>
          <a:prstGeom prst="leftBrac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1" name="ZoneTexte 20"/>
          <p:cNvSpPr txBox="1"/>
          <p:nvPr/>
        </p:nvSpPr>
        <p:spPr>
          <a:xfrm>
            <a:off x="3434656" y="125551"/>
            <a:ext cx="4716356" cy="2400657"/>
          </a:xfrm>
          <a:prstGeom prst="rect">
            <a:avLst/>
          </a:prstGeom>
          <a:noFill/>
        </p:spPr>
        <p:txBody>
          <a:bodyPr wrap="none" rtlCol="0">
            <a:spAutoFit/>
          </a:bodyPr>
          <a:lstStyle/>
          <a:p>
            <a:pPr>
              <a:lnSpc>
                <a:spcPct val="150000"/>
              </a:lnSpc>
            </a:pPr>
            <a:r>
              <a:rPr lang="es-ES_tradnl" sz="2000" b="1" dirty="0" smtClean="0">
                <a:solidFill>
                  <a:schemeClr val="accent6">
                    <a:lumMod val="75000"/>
                  </a:schemeClr>
                </a:solidFill>
              </a:rPr>
              <a:t>Que pasa ?   </a:t>
            </a:r>
          </a:p>
          <a:p>
            <a:pPr>
              <a:lnSpc>
                <a:spcPct val="150000"/>
              </a:lnSpc>
            </a:pPr>
            <a:r>
              <a:rPr lang="es-ES_tradnl" sz="2000" b="1" dirty="0" smtClean="0">
                <a:solidFill>
                  <a:schemeClr val="accent6">
                    <a:lumMod val="75000"/>
                  </a:schemeClr>
                </a:solidFill>
              </a:rPr>
              <a:t>Quien lo sabe ?</a:t>
            </a:r>
          </a:p>
          <a:p>
            <a:pPr>
              <a:lnSpc>
                <a:spcPct val="150000"/>
              </a:lnSpc>
            </a:pPr>
            <a:r>
              <a:rPr lang="es-ES_tradnl" sz="2000" b="1" dirty="0" smtClean="0">
                <a:solidFill>
                  <a:schemeClr val="accent6">
                    <a:lumMod val="75000"/>
                  </a:schemeClr>
                </a:solidFill>
              </a:rPr>
              <a:t>Quien es de ayuda ?</a:t>
            </a:r>
          </a:p>
          <a:p>
            <a:pPr>
              <a:lnSpc>
                <a:spcPct val="150000"/>
              </a:lnSpc>
            </a:pPr>
            <a:r>
              <a:rPr lang="es-ES_tradnl" sz="2000" b="1" dirty="0" smtClean="0">
                <a:solidFill>
                  <a:schemeClr val="accent6">
                    <a:lumMod val="75000"/>
                  </a:schemeClr>
                </a:solidFill>
              </a:rPr>
              <a:t>Quien debe ser invitado ?</a:t>
            </a:r>
          </a:p>
          <a:p>
            <a:pPr>
              <a:lnSpc>
                <a:spcPct val="150000"/>
              </a:lnSpc>
            </a:pPr>
            <a:r>
              <a:rPr lang="es-ES_tradnl" sz="2000" b="1" dirty="0" smtClean="0">
                <a:solidFill>
                  <a:schemeClr val="accent6">
                    <a:lumMod val="75000"/>
                  </a:schemeClr>
                </a:solidFill>
              </a:rPr>
              <a:t>Donde y cuando nos encontramos ?</a:t>
            </a:r>
            <a:endParaRPr lang="es-ES_tradnl" sz="2000" b="1" dirty="0">
              <a:solidFill>
                <a:schemeClr val="accent6">
                  <a:lumMod val="75000"/>
                </a:schemeClr>
              </a:solidFill>
            </a:endParaRPr>
          </a:p>
        </p:txBody>
      </p:sp>
      <p:sp>
        <p:nvSpPr>
          <p:cNvPr id="22" name="ZoneTexte 21"/>
          <p:cNvSpPr txBox="1"/>
          <p:nvPr/>
        </p:nvSpPr>
        <p:spPr>
          <a:xfrm>
            <a:off x="3035808" y="3326843"/>
            <a:ext cx="8210902" cy="2169825"/>
          </a:xfrm>
          <a:prstGeom prst="rect">
            <a:avLst/>
          </a:prstGeom>
          <a:noFill/>
        </p:spPr>
        <p:txBody>
          <a:bodyPr wrap="none" rtlCol="0">
            <a:spAutoFit/>
          </a:bodyPr>
          <a:lstStyle/>
          <a:p>
            <a:pPr>
              <a:lnSpc>
                <a:spcPct val="150000"/>
              </a:lnSpc>
            </a:pPr>
            <a:r>
              <a:rPr lang="es-ES_tradnl" b="1" dirty="0" smtClean="0">
                <a:solidFill>
                  <a:schemeClr val="accent6">
                    <a:lumMod val="75000"/>
                  </a:schemeClr>
                </a:solidFill>
              </a:rPr>
              <a:t>								ETC.   </a:t>
            </a:r>
          </a:p>
          <a:p>
            <a:pPr>
              <a:lnSpc>
                <a:spcPct val="150000"/>
              </a:lnSpc>
            </a:pPr>
            <a:r>
              <a:rPr lang="es-ES_tradnl" b="1" dirty="0" smtClean="0">
                <a:solidFill>
                  <a:schemeClr val="accent6">
                    <a:lumMod val="75000"/>
                  </a:schemeClr>
                </a:solidFill>
              </a:rPr>
              <a:t>						Terapia individual ?</a:t>
            </a:r>
          </a:p>
          <a:p>
            <a:pPr>
              <a:lnSpc>
                <a:spcPct val="150000"/>
              </a:lnSpc>
            </a:pPr>
            <a:r>
              <a:rPr lang="es-ES_tradnl" b="1" dirty="0" smtClean="0">
                <a:solidFill>
                  <a:schemeClr val="accent6">
                    <a:lumMod val="75000"/>
                  </a:schemeClr>
                </a:solidFill>
              </a:rPr>
              <a:t>                                                         Ayuda financiera ?</a:t>
            </a:r>
          </a:p>
          <a:p>
            <a:pPr>
              <a:lnSpc>
                <a:spcPct val="150000"/>
              </a:lnSpc>
            </a:pPr>
            <a:r>
              <a:rPr lang="es-ES_tradnl" b="1" dirty="0" smtClean="0">
                <a:solidFill>
                  <a:schemeClr val="accent6">
                    <a:lumMod val="75000"/>
                  </a:schemeClr>
                </a:solidFill>
              </a:rPr>
              <a:t>                  Test de laboratorio ?</a:t>
            </a:r>
          </a:p>
          <a:p>
            <a:pPr>
              <a:lnSpc>
                <a:spcPct val="150000"/>
              </a:lnSpc>
            </a:pPr>
            <a:r>
              <a:rPr lang="es-ES_tradnl" b="1" dirty="0" smtClean="0">
                <a:solidFill>
                  <a:schemeClr val="accent6">
                    <a:lumMod val="75000"/>
                  </a:schemeClr>
                </a:solidFill>
              </a:rPr>
              <a:t>Somníferos ?</a:t>
            </a:r>
            <a:endParaRPr lang="es-ES_tradnl" b="1" dirty="0">
              <a:solidFill>
                <a:schemeClr val="accent6">
                  <a:lumMod val="75000"/>
                </a:schemeClr>
              </a:solidFill>
            </a:endParaRPr>
          </a:p>
        </p:txBody>
      </p:sp>
    </p:spTree>
    <p:extLst>
      <p:ext uri="{BB962C8B-B14F-4D97-AF65-F5344CB8AC3E}">
        <p14:creationId xmlns:p14="http://schemas.microsoft.com/office/powerpoint/2010/main" val="202599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28016" y="873368"/>
            <a:ext cx="3706368" cy="4888440"/>
          </a:xfrm>
          <a:prstGeom prst="rect">
            <a:avLst/>
          </a:prstGeom>
        </p:spPr>
      </p:pic>
      <p:sp>
        <p:nvSpPr>
          <p:cNvPr id="3" name="Content Placeholder 2"/>
          <p:cNvSpPr txBox="1">
            <a:spLocks/>
          </p:cNvSpPr>
          <p:nvPr/>
        </p:nvSpPr>
        <p:spPr>
          <a:xfrm>
            <a:off x="3840480" y="376063"/>
            <a:ext cx="8351520" cy="515778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lnSpc>
                <a:spcPct val="150000"/>
              </a:lnSpc>
            </a:pPr>
            <a:r>
              <a:rPr lang="es-ES_tradnl" sz="2400" b="1" dirty="0" smtClean="0">
                <a:solidFill>
                  <a:srgbClr val="7030A0"/>
                </a:solidFill>
              </a:rPr>
              <a:t>- Presentación, explicación breve del marco (confort ?)</a:t>
            </a:r>
          </a:p>
          <a:p>
            <a:pPr algn="l">
              <a:lnSpc>
                <a:spcPct val="150000"/>
              </a:lnSpc>
            </a:pPr>
            <a:r>
              <a:rPr lang="es-ES_tradnl" sz="2400" b="1" dirty="0" smtClean="0">
                <a:solidFill>
                  <a:srgbClr val="7030A0"/>
                </a:solidFill>
              </a:rPr>
              <a:t>- Historia de la reunión</a:t>
            </a:r>
          </a:p>
          <a:p>
            <a:pPr algn="l">
              <a:lnSpc>
                <a:spcPct val="150000"/>
              </a:lnSpc>
            </a:pPr>
            <a:r>
              <a:rPr lang="es-ES_tradnl" sz="2400" b="1" dirty="0" smtClean="0">
                <a:solidFill>
                  <a:srgbClr val="7030A0"/>
                </a:solidFill>
              </a:rPr>
              <a:t>	Quien pidió consultación ?  Con quien consulto ?</a:t>
            </a:r>
          </a:p>
          <a:p>
            <a:pPr algn="l">
              <a:lnSpc>
                <a:spcPct val="150000"/>
              </a:lnSpc>
            </a:pPr>
            <a:r>
              <a:rPr lang="es-ES_tradnl" sz="2400" b="1" dirty="0" smtClean="0">
                <a:solidFill>
                  <a:srgbClr val="7030A0"/>
                </a:solidFill>
              </a:rPr>
              <a:t>	A quien le gusto la idea ? Como reaccionaron los 	otros ? Que esperan de esta reunión ? </a:t>
            </a:r>
          </a:p>
          <a:p>
            <a:pPr algn="l">
              <a:lnSpc>
                <a:spcPct val="150000"/>
              </a:lnSpc>
            </a:pPr>
            <a:r>
              <a:rPr lang="es-ES_tradnl" sz="2400" b="1" dirty="0" smtClean="0">
                <a:solidFill>
                  <a:srgbClr val="7030A0"/>
                </a:solidFill>
              </a:rPr>
              <a:t>	Por donde empezamos ?</a:t>
            </a:r>
          </a:p>
          <a:p>
            <a:pPr algn="l">
              <a:lnSpc>
                <a:spcPct val="150000"/>
              </a:lnSpc>
            </a:pPr>
            <a:r>
              <a:rPr lang="es-ES_tradnl" sz="2400" b="1" dirty="0">
                <a:solidFill>
                  <a:srgbClr val="7030A0"/>
                </a:solidFill>
              </a:rPr>
              <a:t>Historia </a:t>
            </a:r>
            <a:r>
              <a:rPr lang="es-ES_tradnl" sz="2400" b="1" dirty="0" smtClean="0">
                <a:solidFill>
                  <a:srgbClr val="7030A0"/>
                </a:solidFill>
              </a:rPr>
              <a:t>del problema</a:t>
            </a:r>
          </a:p>
          <a:p>
            <a:pPr algn="l">
              <a:lnSpc>
                <a:spcPct val="150000"/>
              </a:lnSpc>
            </a:pPr>
            <a:r>
              <a:rPr lang="es-ES_tradnl" sz="2400" b="1" dirty="0">
                <a:solidFill>
                  <a:srgbClr val="7030A0"/>
                </a:solidFill>
              </a:rPr>
              <a:t>	</a:t>
            </a:r>
            <a:r>
              <a:rPr lang="es-ES_tradnl" sz="2400" b="1" dirty="0" smtClean="0">
                <a:solidFill>
                  <a:srgbClr val="7030A0"/>
                </a:solidFill>
              </a:rPr>
              <a:t>Definiciones, historia, explicaciones, etc.</a:t>
            </a:r>
          </a:p>
        </p:txBody>
      </p:sp>
      <p:cxnSp>
        <p:nvCxnSpPr>
          <p:cNvPr id="5" name="Connecteur droit avec flèche 4"/>
          <p:cNvCxnSpPr/>
          <p:nvPr/>
        </p:nvCxnSpPr>
        <p:spPr>
          <a:xfrm flipH="1">
            <a:off x="7351776" y="1298448"/>
            <a:ext cx="36576" cy="1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21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cxnSp>
        <p:nvCxnSpPr>
          <p:cNvPr id="5" name="Connecteur droit avec flèche 4"/>
          <p:cNvCxnSpPr/>
          <p:nvPr/>
        </p:nvCxnSpPr>
        <p:spPr>
          <a:xfrm flipH="1">
            <a:off x="7351776" y="1298448"/>
            <a:ext cx="36576" cy="1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Lune 1"/>
          <p:cNvSpPr/>
          <p:nvPr/>
        </p:nvSpPr>
        <p:spPr>
          <a:xfrm>
            <a:off x="1298448"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Lune 5"/>
          <p:cNvSpPr/>
          <p:nvPr/>
        </p:nvSpPr>
        <p:spPr>
          <a:xfrm>
            <a:off x="5291328"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Lune 7"/>
          <p:cNvSpPr/>
          <p:nvPr/>
        </p:nvSpPr>
        <p:spPr>
          <a:xfrm>
            <a:off x="8625840"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Lune 8"/>
          <p:cNvSpPr/>
          <p:nvPr/>
        </p:nvSpPr>
        <p:spPr>
          <a:xfrm rot="10800000">
            <a:off x="2874264"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Lune 9"/>
          <p:cNvSpPr/>
          <p:nvPr/>
        </p:nvSpPr>
        <p:spPr>
          <a:xfrm rot="10800000">
            <a:off x="6568440"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Lune 10"/>
          <p:cNvSpPr/>
          <p:nvPr/>
        </p:nvSpPr>
        <p:spPr>
          <a:xfrm rot="10800000">
            <a:off x="10354056" y="2450592"/>
            <a:ext cx="658368" cy="18836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ZoneTexte 3"/>
          <p:cNvSpPr txBox="1"/>
          <p:nvPr/>
        </p:nvSpPr>
        <p:spPr>
          <a:xfrm>
            <a:off x="1298448" y="4791456"/>
            <a:ext cx="2377440" cy="400110"/>
          </a:xfrm>
          <a:prstGeom prst="rect">
            <a:avLst/>
          </a:prstGeom>
          <a:noFill/>
        </p:spPr>
        <p:txBody>
          <a:bodyPr wrap="square" rtlCol="0">
            <a:spAutoFit/>
          </a:bodyPr>
          <a:lstStyle/>
          <a:p>
            <a:r>
              <a:rPr lang="es-ES_tradnl" sz="2000" b="1" smtClean="0">
                <a:solidFill>
                  <a:srgbClr val="7030A0"/>
                </a:solidFill>
              </a:rPr>
              <a:t>Descripciones</a:t>
            </a:r>
            <a:endParaRPr lang="es-ES_tradnl" sz="2000" b="1">
              <a:solidFill>
                <a:srgbClr val="7030A0"/>
              </a:solidFill>
            </a:endParaRPr>
          </a:p>
        </p:txBody>
      </p:sp>
      <p:sp>
        <p:nvSpPr>
          <p:cNvPr id="12" name="ZoneTexte 11"/>
          <p:cNvSpPr txBox="1"/>
          <p:nvPr/>
        </p:nvSpPr>
        <p:spPr>
          <a:xfrm>
            <a:off x="8886444" y="4791456"/>
            <a:ext cx="2377440" cy="400110"/>
          </a:xfrm>
          <a:prstGeom prst="rect">
            <a:avLst/>
          </a:prstGeom>
          <a:noFill/>
        </p:spPr>
        <p:txBody>
          <a:bodyPr wrap="square" rtlCol="0">
            <a:spAutoFit/>
          </a:bodyPr>
          <a:lstStyle/>
          <a:p>
            <a:r>
              <a:rPr lang="es-ES_tradnl" sz="2000" b="1" dirty="0" smtClean="0">
                <a:solidFill>
                  <a:srgbClr val="7030A0"/>
                </a:solidFill>
              </a:rPr>
              <a:t>Alternativas</a:t>
            </a:r>
            <a:endParaRPr lang="es-ES_tradnl" sz="2000" b="1" dirty="0">
              <a:solidFill>
                <a:srgbClr val="7030A0"/>
              </a:solidFill>
            </a:endParaRPr>
          </a:p>
        </p:txBody>
      </p:sp>
      <p:sp>
        <p:nvSpPr>
          <p:cNvPr id="13" name="ZoneTexte 12"/>
          <p:cNvSpPr txBox="1"/>
          <p:nvPr/>
        </p:nvSpPr>
        <p:spPr>
          <a:xfrm>
            <a:off x="5257800" y="4791456"/>
            <a:ext cx="2377440" cy="400110"/>
          </a:xfrm>
          <a:prstGeom prst="rect">
            <a:avLst/>
          </a:prstGeom>
          <a:noFill/>
        </p:spPr>
        <p:txBody>
          <a:bodyPr wrap="square" rtlCol="0">
            <a:spAutoFit/>
          </a:bodyPr>
          <a:lstStyle/>
          <a:p>
            <a:r>
              <a:rPr lang="es-ES_tradnl" sz="2000" b="1" dirty="0" smtClean="0">
                <a:solidFill>
                  <a:srgbClr val="7030A0"/>
                </a:solidFill>
              </a:rPr>
              <a:t>Explicaciones</a:t>
            </a:r>
            <a:endParaRPr lang="es-ES_tradnl" sz="2000" b="1" dirty="0">
              <a:solidFill>
                <a:srgbClr val="7030A0"/>
              </a:solidFill>
            </a:endParaRPr>
          </a:p>
        </p:txBody>
      </p:sp>
      <p:sp>
        <p:nvSpPr>
          <p:cNvPr id="14" name="ZoneTexte 13"/>
          <p:cNvSpPr txBox="1"/>
          <p:nvPr/>
        </p:nvSpPr>
        <p:spPr>
          <a:xfrm>
            <a:off x="2320320" y="451621"/>
            <a:ext cx="8496237" cy="523220"/>
          </a:xfrm>
          <a:prstGeom prst="rect">
            <a:avLst/>
          </a:prstGeom>
          <a:noFill/>
        </p:spPr>
        <p:txBody>
          <a:bodyPr wrap="none" rtlCol="0">
            <a:spAutoFit/>
          </a:bodyPr>
          <a:lstStyle/>
          <a:p>
            <a:r>
              <a:rPr lang="es-ES_tradnl" sz="2800" dirty="0" smtClean="0">
                <a:solidFill>
                  <a:srgbClr val="7030A0"/>
                </a:solidFill>
              </a:rPr>
              <a:t>Ciclos </a:t>
            </a:r>
            <a:r>
              <a:rPr lang="es-ES_tradnl" sz="2800" smtClean="0">
                <a:solidFill>
                  <a:srgbClr val="7030A0"/>
                </a:solidFill>
              </a:rPr>
              <a:t>de comprensión, </a:t>
            </a:r>
            <a:r>
              <a:rPr lang="es-ES_tradnl" sz="2800" dirty="0" smtClean="0">
                <a:solidFill>
                  <a:srgbClr val="7030A0"/>
                </a:solidFill>
              </a:rPr>
              <a:t>entendimiento, dialogo</a:t>
            </a:r>
            <a:endParaRPr lang="es-ES_tradnl" sz="2800" dirty="0">
              <a:solidFill>
                <a:srgbClr val="7030A0"/>
              </a:solidFill>
            </a:endParaRPr>
          </a:p>
        </p:txBody>
      </p:sp>
    </p:spTree>
    <p:extLst>
      <p:ext uri="{BB962C8B-B14F-4D97-AF65-F5344CB8AC3E}">
        <p14:creationId xmlns:p14="http://schemas.microsoft.com/office/powerpoint/2010/main" val="206753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3" name="Rectangle 2"/>
          <p:cNvSpPr/>
          <p:nvPr/>
        </p:nvSpPr>
        <p:spPr>
          <a:xfrm>
            <a:off x="254000" y="-80933674"/>
            <a:ext cx="9029700" cy="67849343"/>
          </a:xfrm>
          <a:prstGeom prst="rect">
            <a:avLst/>
          </a:prstGeom>
        </p:spPr>
        <p:txBody>
          <a:bodyPr wrap="square">
            <a:spAutoFit/>
          </a:bodyPr>
          <a:lstStyle/>
          <a:p>
            <a:pPr>
              <a:lnSpc>
                <a:spcPts val="1700"/>
              </a:lnSpc>
              <a:spcAft>
                <a:spcPts val="0"/>
              </a:spcAft>
            </a:pPr>
            <a:r>
              <a:rPr lang="en-GB" sz="800" dirty="0" smtClean="0">
                <a:solidFill>
                  <a:srgbClr val="7030A0"/>
                </a:solidFill>
                <a:effectLst/>
                <a:latin typeface="Calibri" charset="0"/>
                <a:ea typeface="ＭＳ 明朝" charset="-128"/>
                <a:cs typeface="Times New Roman" charset="0"/>
              </a:rPr>
              <a:t>In analysing AD and OD – and relevant to the challenges for dialogical practices in general – I want to first elaborate on the concept of </a:t>
            </a:r>
            <a:r>
              <a:rPr lang="en-GB" sz="800" i="1" dirty="0" smtClean="0">
                <a:solidFill>
                  <a:srgbClr val="7030A0"/>
                </a:solidFill>
                <a:effectLst/>
                <a:latin typeface="Calibri" charset="0"/>
                <a:ea typeface="ＭＳ 明朝" charset="-128"/>
                <a:cs typeface="Times New Roman" charset="0"/>
              </a:rPr>
              <a:t>Dialogical Space.</a:t>
            </a:r>
            <a:r>
              <a:rPr lang="en-GB" sz="800" dirty="0" smtClean="0">
                <a:solidFill>
                  <a:srgbClr val="7030A0"/>
                </a:solidFill>
                <a:effectLst/>
                <a:latin typeface="Calibri" charset="0"/>
                <a:ea typeface="ＭＳ 明朝" charset="-128"/>
                <a:cs typeface="Times New Roman" charset="0"/>
              </a:rPr>
              <a:t> Among the many authors discussing dialogical spaces between people, I have found the work by </a:t>
            </a:r>
            <a:r>
              <a:rPr lang="en-GB" sz="800" dirty="0" err="1" smtClean="0">
                <a:solidFill>
                  <a:srgbClr val="7030A0"/>
                </a:solidFill>
                <a:effectLst/>
                <a:latin typeface="Calibri" charset="0"/>
                <a:ea typeface="ＭＳ 明朝" charset="-128"/>
                <a:cs typeface="Times New Roman" charset="0"/>
              </a:rPr>
              <a:t>Ikujiro</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Nonaka</a:t>
            </a:r>
            <a:r>
              <a:rPr lang="en-GB" sz="800" dirty="0" smtClean="0">
                <a:solidFill>
                  <a:srgbClr val="7030A0"/>
                </a:solidFill>
                <a:effectLst/>
                <a:latin typeface="Calibri" charset="0"/>
                <a:ea typeface="ＭＳ 明朝" charset="-128"/>
                <a:cs typeface="Times New Roman" charset="0"/>
              </a:rPr>
              <a:t> et al. [4] especially inspiring. They call the dialogical space “Ba” – referring to a concept originally developed by the Kyoto-school philosopher </a:t>
            </a:r>
            <a:r>
              <a:rPr lang="en-GB" sz="800" dirty="0" err="1" smtClean="0">
                <a:solidFill>
                  <a:srgbClr val="7030A0"/>
                </a:solidFill>
                <a:effectLst/>
                <a:latin typeface="Calibri" charset="0"/>
                <a:ea typeface="ＭＳ 明朝" charset="-128"/>
                <a:cs typeface="Times New Roman" charset="0"/>
              </a:rPr>
              <a:t>Kitaro</a:t>
            </a:r>
            <a:r>
              <a:rPr lang="en-GB" sz="800" dirty="0" smtClean="0">
                <a:solidFill>
                  <a:srgbClr val="7030A0"/>
                </a:solidFill>
                <a:effectLst/>
                <a:latin typeface="Calibri" charset="0"/>
                <a:ea typeface="ＭＳ 明朝" charset="-128"/>
                <a:cs typeface="Times New Roman" charset="0"/>
              </a:rPr>
              <a:t> Nishida. The Ba is simultaneously a </a:t>
            </a:r>
            <a:r>
              <a:rPr lang="en-GB" sz="800" i="1" dirty="0" smtClean="0">
                <a:solidFill>
                  <a:srgbClr val="7030A0"/>
                </a:solidFill>
                <a:effectLst/>
                <a:latin typeface="Calibri" charset="0"/>
                <a:ea typeface="ＭＳ 明朝" charset="-128"/>
                <a:cs typeface="Times New Roman" charset="0"/>
              </a:rPr>
              <a:t>physical</a:t>
            </a:r>
            <a:r>
              <a:rPr lang="en-GB" sz="800" dirty="0" smtClean="0">
                <a:solidFill>
                  <a:srgbClr val="7030A0"/>
                </a:solidFill>
                <a:effectLst/>
                <a:latin typeface="Calibri" charset="0"/>
                <a:ea typeface="ＭＳ 明朝" charset="-128"/>
                <a:cs typeface="Times New Roman" charset="0"/>
              </a:rPr>
              <a:t> space, a space of </a:t>
            </a:r>
            <a:r>
              <a:rPr lang="en-GB" sz="800" i="1" dirty="0" smtClean="0">
                <a:solidFill>
                  <a:srgbClr val="7030A0"/>
                </a:solidFill>
                <a:effectLst/>
                <a:latin typeface="Calibri" charset="0"/>
                <a:ea typeface="ＭＳ 明朝" charset="-128"/>
                <a:cs typeface="Times New Roman" charset="0"/>
              </a:rPr>
              <a:t>presence</a:t>
            </a:r>
            <a:r>
              <a:rPr lang="en-GB" sz="800" dirty="0" smtClean="0">
                <a:solidFill>
                  <a:srgbClr val="7030A0"/>
                </a:solidFill>
                <a:effectLst/>
                <a:latin typeface="Calibri" charset="0"/>
                <a:ea typeface="ＭＳ 明朝" charset="-128"/>
                <a:cs typeface="Times New Roman" charset="0"/>
              </a:rPr>
              <a:t> and a </a:t>
            </a:r>
            <a:r>
              <a:rPr lang="en-GB" sz="800" i="1" dirty="0" smtClean="0">
                <a:solidFill>
                  <a:srgbClr val="7030A0"/>
                </a:solidFill>
                <a:effectLst/>
                <a:latin typeface="Calibri" charset="0"/>
                <a:ea typeface="ＭＳ 明朝" charset="-128"/>
                <a:cs typeface="Times New Roman" charset="0"/>
              </a:rPr>
              <a:t>mental</a:t>
            </a:r>
            <a:r>
              <a:rPr lang="en-GB" sz="800" dirty="0" smtClean="0">
                <a:solidFill>
                  <a:srgbClr val="7030A0"/>
                </a:solidFill>
                <a:effectLst/>
                <a:latin typeface="Calibri" charset="0"/>
                <a:ea typeface="ＭＳ 明朝" charset="-128"/>
                <a:cs typeface="Times New Roman" charset="0"/>
              </a:rPr>
              <a:t> </a:t>
            </a:r>
            <a:r>
              <a:rPr lang="en-GB" sz="800" i="1" dirty="0" smtClean="0">
                <a:solidFill>
                  <a:srgbClr val="7030A0"/>
                </a:solidFill>
                <a:effectLst/>
                <a:latin typeface="Calibri" charset="0"/>
                <a:ea typeface="ＭＳ 明朝" charset="-128"/>
                <a:cs typeface="Times New Roman" charset="0"/>
              </a:rPr>
              <a:t>space</a:t>
            </a:r>
            <a:r>
              <a:rPr lang="en-GB" sz="800" dirty="0" smtClean="0">
                <a:solidFill>
                  <a:srgbClr val="7030A0"/>
                </a:solidFill>
                <a:effectLst/>
                <a:latin typeface="Calibri" charset="0"/>
                <a:ea typeface="ＭＳ 明朝" charset="-128"/>
                <a:cs typeface="Times New Roman" charset="0"/>
              </a:rPr>
              <a:t> generated in encounters. (For </a:t>
            </a:r>
            <a:r>
              <a:rPr lang="en-GB" sz="800" dirty="0" err="1" smtClean="0">
                <a:solidFill>
                  <a:srgbClr val="7030A0"/>
                </a:solidFill>
                <a:effectLst/>
                <a:latin typeface="Calibri" charset="0"/>
                <a:ea typeface="ＭＳ 明朝" charset="-128"/>
                <a:cs typeface="Times New Roman" charset="0"/>
              </a:rPr>
              <a:t>Nonaka</a:t>
            </a:r>
            <a:r>
              <a:rPr lang="en-GB" sz="800" dirty="0" smtClean="0">
                <a:solidFill>
                  <a:srgbClr val="7030A0"/>
                </a:solidFill>
                <a:effectLst/>
                <a:latin typeface="Calibri" charset="0"/>
                <a:ea typeface="ＭＳ 明朝" charset="-128"/>
                <a:cs typeface="Times New Roman" charset="0"/>
              </a:rPr>
              <a:t> et al., the space of presence can also be virtual). In wishing to incorporate important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and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-inspired dimensions, I would modify </a:t>
            </a:r>
            <a:r>
              <a:rPr lang="en-GB" sz="800" dirty="0" err="1" smtClean="0">
                <a:solidFill>
                  <a:srgbClr val="7030A0"/>
                </a:solidFill>
                <a:effectLst/>
                <a:latin typeface="Calibri" charset="0"/>
                <a:ea typeface="ＭＳ 明朝" charset="-128"/>
                <a:cs typeface="Times New Roman" charset="0"/>
              </a:rPr>
              <a:t>Nonaka’s</a:t>
            </a:r>
            <a:r>
              <a:rPr lang="en-GB" sz="800" dirty="0" smtClean="0">
                <a:solidFill>
                  <a:srgbClr val="7030A0"/>
                </a:solidFill>
                <a:effectLst/>
                <a:latin typeface="Calibri" charset="0"/>
                <a:ea typeface="ＭＳ 明朝" charset="-128"/>
                <a:cs typeface="Times New Roman" charset="0"/>
              </a:rPr>
              <a:t> conceptualization only slightly. In my discussion below, dialogical spaces are simultaneously: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b="1" i="1"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physical spaces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spaces in time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social spaces</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mental spaces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tabLst>
                <a:tab pos="457200" algn="l"/>
              </a:tabLst>
            </a:pPr>
            <a:r>
              <a:rPr lang="en-GB" sz="800" i="1" dirty="0" smtClean="0">
                <a:solidFill>
                  <a:srgbClr val="7030A0"/>
                </a:solidFill>
                <a:effectLst/>
                <a:latin typeface="Calibri" charset="0"/>
                <a:ea typeface="ＭＳ 明朝" charset="-128"/>
                <a:cs typeface="Times New Roman" charset="0"/>
              </a:rPr>
              <a:t>discursive spaces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FIGURE  HERE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dimensions are interdependent. In generating dialogical spaces, OD and AD practitioners generate it together with others who are taken into the meetings. OD and AD are, of course, not the only professional practices generating dialogical spaces. There are several other dialogical and collaborative practices and on top of that a great number of approaches that put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into practice without referring to the approach as being dialogical or using the concept at all (I shall return to such practices towards the end of this memo). After all, the main source of dialogical encounters and spaces is not to be found in professional contexts, but in everyday life. Friends who gather to discuss a film they just saw will seek an appropriate space, give it the necessary time, will form a kind of a “micro-cosmos” around the topic and, hopefully, listen to each other’s view without demanding others ascribe to one interpretation.</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Dialogical spaces emerge without effort between people and also vanish as the action ends. In professional life they often require more determination to generate and especially to preserve (my focus here is on the </a:t>
            </a:r>
            <a:r>
              <a:rPr lang="en-GB" sz="800" i="1" dirty="0" smtClean="0">
                <a:solidFill>
                  <a:srgbClr val="7030A0"/>
                </a:solidFill>
                <a:effectLst/>
                <a:latin typeface="Calibri" charset="0"/>
                <a:ea typeface="ＭＳ 明朝" charset="-128"/>
                <a:cs typeface="Times New Roman" charset="0"/>
              </a:rPr>
              <a:t>relational professional practices</a:t>
            </a:r>
            <a:r>
              <a:rPr lang="en-GB" sz="800" dirty="0" smtClean="0">
                <a:solidFill>
                  <a:srgbClr val="7030A0"/>
                </a:solidFill>
                <a:effectLst/>
                <a:latin typeface="Calibri" charset="0"/>
                <a:ea typeface="ＭＳ 明朝" charset="-128"/>
                <a:cs typeface="Times New Roman" charset="0"/>
              </a:rPr>
              <a:t> of doctors, psychologists, social workers, teachers and the like). When encountering situations that give rise to worry, professionals may be tempted to take shortcuts to gain control and follow an authoritative rather than a dialogical route. It needs to be pointed out, however, that the divide between dialogical and authoritative discourse is not a divide between good and bad, as there is a place for determined authoritative action and a place for responsive dialogues. Getting people out of a burning building calls for precise commands and for following orders, not network dialogues, and there are a myriad of less dire situations where authoritative action is the appropriate way to go. Nevertheless, there are situations where dialogues would be the more appropriate approach even if one feels the urge to assume authoritative control. Relational professionals come across such situations all the time – and this is where generating and preserving dialogical spaces is particularly tested. As both OD and AD were originally developed in contexts where worries grow and loom over a situation, these contexts are therefore particularly useful for discussing the general challenges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physical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While attending workshops or conferences you may have observed how the physical space was arranged: an auditorium with rows of benches facing the podium, or a possibility for face-to-face contact between participants. Physical settings are not quite as innocent as they may seem - they “epitomise” ideas. Anyone interested in Foucault [5] will think of </a:t>
            </a:r>
            <a:r>
              <a:rPr lang="en-GB" sz="800" i="1" dirty="0" smtClean="0">
                <a:solidFill>
                  <a:srgbClr val="7030A0"/>
                </a:solidFill>
                <a:effectLst/>
                <a:latin typeface="Calibri" charset="0"/>
                <a:ea typeface="ＭＳ 明朝" charset="-128"/>
                <a:cs typeface="Times New Roman" charset="0"/>
              </a:rPr>
              <a:t>genealogy</a:t>
            </a:r>
            <a:r>
              <a:rPr lang="en-GB" sz="800" dirty="0" smtClean="0">
                <a:solidFill>
                  <a:srgbClr val="7030A0"/>
                </a:solidFill>
                <a:effectLst/>
                <a:latin typeface="Calibri" charset="0"/>
                <a:ea typeface="ＭＳ 明朝" charset="-128"/>
                <a:cs typeface="Times New Roman" charset="0"/>
              </a:rPr>
              <a:t>: for example,</a:t>
            </a:r>
            <a:r>
              <a:rPr lang="en-GB" sz="800" i="1" dirty="0" smtClean="0">
                <a:solidFill>
                  <a:srgbClr val="7030A0"/>
                </a:solidFill>
                <a:effectLst/>
                <a:latin typeface="Calibri" charset="0"/>
                <a:ea typeface="ＭＳ 明朝" charset="-128"/>
                <a:cs typeface="Times New Roman" charset="0"/>
              </a:rPr>
              <a:t> </a:t>
            </a:r>
            <a:r>
              <a:rPr lang="en-GB" sz="800" dirty="0" smtClean="0">
                <a:solidFill>
                  <a:srgbClr val="7030A0"/>
                </a:solidFill>
                <a:effectLst/>
                <a:latin typeface="Calibri" charset="0"/>
                <a:ea typeface="ＭＳ 明朝" charset="-128"/>
                <a:cs typeface="Times New Roman" charset="0"/>
              </a:rPr>
              <a:t>which “theory” of human encounters and communication “solidifies” itself in the given physical arrangement?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For dialogues, practitioners will want to find an appropriate meeting site and to arrange the settings, making sure everyone sees and hears each other properly, ensuring flexible possibilities for small group discussions, and so on. Physical spaces and arrangements do not enable or inhibit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as such, but they can enhance or hamper possibilities in significant ways. If we add </a:t>
            </a:r>
            <a:r>
              <a:rPr lang="en-GB" sz="800" i="1" dirty="0" smtClean="0">
                <a:solidFill>
                  <a:srgbClr val="7030A0"/>
                </a:solidFill>
                <a:effectLst/>
                <a:latin typeface="Calibri" charset="0"/>
                <a:ea typeface="ＭＳ 明朝" charset="-128"/>
                <a:cs typeface="Times New Roman" charset="0"/>
              </a:rPr>
              <a:t>spaces in tim</a:t>
            </a:r>
            <a:r>
              <a:rPr lang="en-GB" sz="800" dirty="0" smtClean="0">
                <a:solidFill>
                  <a:srgbClr val="7030A0"/>
                </a:solidFill>
                <a:effectLst/>
                <a:latin typeface="Calibri" charset="0"/>
                <a:ea typeface="ＭＳ 明朝" charset="-128"/>
                <a:cs typeface="Times New Roman" charset="0"/>
              </a:rPr>
              <a:t>e in the picture and look at combinations of physical and temporal spaces, we start to see how dialogical spaces do or do not emerge: Have you attended auditorium-seminars with presentation after presentation on the podium and no gaps for discussion? These might not be the most dialogue-friendly combination of physical space or spaces in time, but it is not an uncommon one either. Something like this can even be found at workshops with Dialogues in the title!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There is always </a:t>
            </a:r>
            <a:r>
              <a:rPr lang="en-GB" sz="800" i="1" dirty="0" smtClean="0">
                <a:solidFill>
                  <a:srgbClr val="7030A0"/>
                </a:solidFill>
                <a:effectLst/>
                <a:latin typeface="Calibri" charset="0"/>
                <a:ea typeface="ＭＳ 明朝" charset="-128"/>
                <a:cs typeface="Times New Roman" charset="0"/>
              </a:rPr>
              <a:t>some</a:t>
            </a:r>
            <a:r>
              <a:rPr lang="en-GB" sz="800" dirty="0" smtClean="0">
                <a:solidFill>
                  <a:srgbClr val="7030A0"/>
                </a:solidFill>
                <a:effectLst/>
                <a:latin typeface="Calibri" charset="0"/>
                <a:ea typeface="ＭＳ 明朝" charset="-128"/>
                <a:cs typeface="Times New Roman" charset="0"/>
              </a:rPr>
              <a:t> combination of physical and temporal space at play, albeit not necessarily intentional. Let us next consider spaces in time and the connection to dialogical spaces.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spaces in time</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 profound dialogue will require more than a couple of minutes, even between just two people, and more time is required with several people present discussing weighty matters and especially if all the voices are to be appreciated and heard.</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first Open Dialogues meeting in an acute psychotic crisis should be arranged without delay. After the initial meeting you may need more meetings, and the treatment process may require a whole sequence of meetings. Each meeting within the sequence will need appropriate time. To “wedge” such sequential time-spaces into the structures of treatment-as-usual is a huge challenge. There are strong currents against this in mental health systems, where multi-actor network meetings can be seen as less “cost effective” than compartmentalising the problem and treating each component separately.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Making Anticipation Dialogues happen in the hectic temporal rhythm of services-as-usual is a considerable challenge, too, even though AD practitioners are asking for </a:t>
            </a:r>
            <a:r>
              <a:rPr lang="en-GB" sz="800" i="1" dirty="0" smtClean="0">
                <a:solidFill>
                  <a:srgbClr val="7030A0"/>
                </a:solidFill>
                <a:effectLst/>
                <a:latin typeface="Calibri" charset="0"/>
                <a:ea typeface="ＭＳ 明朝" charset="-128"/>
                <a:cs typeface="Times New Roman" charset="0"/>
              </a:rPr>
              <a:t>one single meeting only</a:t>
            </a:r>
            <a:r>
              <a:rPr lang="en-GB" sz="800" dirty="0" smtClean="0">
                <a:solidFill>
                  <a:srgbClr val="7030A0"/>
                </a:solidFill>
                <a:effectLst/>
                <a:latin typeface="Calibri" charset="0"/>
                <a:ea typeface="ＭＳ 明朝" charset="-128"/>
                <a:cs typeface="Times New Roman" charset="0"/>
              </a:rPr>
              <a:t> plus perhaps a follow-up session. It is a tough task to get professionals from their various agencies to attend even the one meeting, and on hearing it will take two to three hours, a gasp is not uncommon. “Two to three hours? We never have that much time per client!” professionals might exclaim, not noticing they in fact allocate </a:t>
            </a:r>
            <a:r>
              <a:rPr lang="en-GB" sz="800" i="1" dirty="0" smtClean="0">
                <a:solidFill>
                  <a:srgbClr val="7030A0"/>
                </a:solidFill>
                <a:effectLst/>
                <a:latin typeface="Calibri" charset="0"/>
                <a:ea typeface="ＭＳ 明朝" charset="-128"/>
                <a:cs typeface="Times New Roman" charset="0"/>
              </a:rPr>
              <a:t>more</a:t>
            </a:r>
            <a:r>
              <a:rPr lang="en-GB" sz="800" dirty="0" smtClean="0">
                <a:solidFill>
                  <a:srgbClr val="7030A0"/>
                </a:solidFill>
                <a:effectLst/>
                <a:latin typeface="Calibri" charset="0"/>
                <a:ea typeface="ＭＳ 明朝" charset="-128"/>
                <a:cs typeface="Times New Roman" charset="0"/>
              </a:rPr>
              <a:t> time per client but do it in small time-chunks spread over the calendar. AD lacks the strong driving force that you would expect to see with a mental health crisis, and this is reflected in the challenges of securing the necessary spaces in time</a:t>
            </a:r>
            <a:r>
              <a:rPr lang="en-GB" sz="800" i="1" dirty="0" smtClean="0">
                <a:solidFill>
                  <a:srgbClr val="7030A0"/>
                </a:solidFill>
                <a:effectLst/>
                <a:latin typeface="Calibri" charset="0"/>
                <a:ea typeface="ＭＳ 明朝" charset="-128"/>
                <a:cs typeface="Times New Roman" charset="0"/>
              </a:rPr>
              <a:t>.</a:t>
            </a:r>
            <a:r>
              <a:rPr lang="en-GB" sz="800" dirty="0" smtClean="0">
                <a:solidFill>
                  <a:srgbClr val="7030A0"/>
                </a:solidFill>
                <a:effectLst/>
                <a:latin typeface="Calibri" charset="0"/>
                <a:ea typeface="ＭＳ 明朝" charset="-128"/>
                <a:cs typeface="Times New Roman" charset="0"/>
              </a:rPr>
              <a:t> </a:t>
            </a:r>
            <a:br>
              <a:rPr lang="en-GB" sz="800" dirty="0" smtClean="0">
                <a:solidFill>
                  <a:srgbClr val="7030A0"/>
                </a:solidFill>
                <a:effectLst/>
                <a:latin typeface="Calibri" charset="0"/>
                <a:ea typeface="ＭＳ 明朝" charset="-128"/>
                <a:cs typeface="Times New Roman" charset="0"/>
              </a:rPr>
            </a:br>
            <a:r>
              <a:rPr lang="en-GB" sz="800" dirty="0" smtClean="0">
                <a:solidFill>
                  <a:srgbClr val="7030A0"/>
                </a:solidFill>
                <a:effectLst/>
                <a:latin typeface="Calibri" charset="0"/>
                <a:ea typeface="ＭＳ 明朝" charset="-128"/>
                <a:cs typeface="Times New Roman" charset="0"/>
              </a:rPr>
              <a:t/>
            </a:r>
            <a:br>
              <a:rPr lang="en-GB" sz="800" dirty="0" smtClean="0">
                <a:solidFill>
                  <a:srgbClr val="7030A0"/>
                </a:solidFill>
                <a:effectLst/>
                <a:latin typeface="Calibri" charset="0"/>
                <a:ea typeface="ＭＳ 明朝" charset="-128"/>
                <a:cs typeface="Times New Roman" charset="0"/>
              </a:rPr>
            </a:br>
            <a:r>
              <a:rPr lang="en-GB" sz="800" dirty="0" smtClean="0">
                <a:solidFill>
                  <a:srgbClr val="7030A0"/>
                </a:solidFill>
                <a:effectLst/>
                <a:latin typeface="Calibri" charset="0"/>
                <a:ea typeface="ＭＳ 明朝" charset="-128"/>
                <a:cs typeface="Times New Roman" charset="0"/>
              </a:rPr>
              <a:t>Multi-agency muddles around clients and families are more likely to be stuck than to be moving along rapidly, with a history of frustrated attempts to bring about change. Unlike a psychiatric crisis that naturally positions the psychiatric system and especially the crisis team at the centre, prolonged multi-problem situations have no evident centre. In the diffuse situations that AD was created for, actors may be trying to anticipate unwelcome outcomes but not necessarily knowing what others are doing and wishing someone would take more control of the overall situation. The situations in which OD originated are also bewildering and even chaotic and alarming and there may be more problems involved than mental health distress alone, but nevertheless, the mental health issue generates a centre of gravity for the matters and proposes a more or less clear hierarchy of responsibilities between the actors. A diagnosis is, according to a sociological view, a charter of responsibilities, with the responsible definer placed at the top of an implicit hierarchy. There is nothing of this clarity available for AD, which starts out in a no-mans-land between multiple agencies and actors. It is, in fact, the basic task of AD to bring clarity to this no-mans-land, and this must be achieved within the very narrow time-space available.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As already mentioned, the suggestion of an AD-appropriate 2-3 hours for a meeting will typically be met with disbelief, and a sequence of meetings is simply out of the question. The Anticipation Dialogues happen in a single meeting, and this is generally all there is to achieve clarity in an opaque situation and thus better helping the client. The aim is a concrete plan of who does what with whom next and that the participants leave the meeting more hopeful than they arrived. How the spaces in time are arranged</a:t>
            </a:r>
            <a:r>
              <a:rPr lang="en-GB" sz="800" i="1" dirty="0" smtClean="0">
                <a:solidFill>
                  <a:srgbClr val="7030A0"/>
                </a:solidFill>
                <a:effectLst/>
                <a:latin typeface="Calibri" charset="0"/>
                <a:ea typeface="ＭＳ 明朝" charset="-128"/>
                <a:cs typeface="Times New Roman" charset="0"/>
              </a:rPr>
              <a:t> within the single meeting </a:t>
            </a:r>
            <a:r>
              <a:rPr lang="en-GB" sz="800" dirty="0" smtClean="0">
                <a:solidFill>
                  <a:srgbClr val="7030A0"/>
                </a:solidFill>
                <a:effectLst/>
                <a:latin typeface="Calibri" charset="0"/>
                <a:ea typeface="ＭＳ 明朝" charset="-128"/>
                <a:cs typeface="Times New Roman" charset="0"/>
              </a:rPr>
              <a:t>is of great importance in ADs. Follow-up studies show that clients and family members observe very closely how time is shared in the AD meeting: Do the participants get an equal share or does someone get to dominate, and so on. This may well be the case in OD, too, where participants will notice allocations of time, though with more meetings to come there are also more possibilities to compensate for any imbalances. Families interviewed in follow-ups of the AD process expressed great surprise in how equally they were treated in the meeting, and this is good news, of course, but also sad news: Did their experiences in “services-as-usual” lead them to expect inequality?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In order to better understand how important spaces in time are for generating dialogical spaces, let us focus on some of the finer details and examine the role of </a:t>
            </a:r>
            <a:r>
              <a:rPr lang="en-GB" sz="800" i="1" dirty="0" smtClean="0">
                <a:solidFill>
                  <a:srgbClr val="7030A0"/>
                </a:solidFill>
                <a:effectLst/>
                <a:latin typeface="Calibri" charset="0"/>
                <a:ea typeface="ＭＳ 明朝" charset="-128"/>
                <a:cs typeface="Times New Roman" charset="0"/>
              </a:rPr>
              <a:t>utterances and responses</a:t>
            </a:r>
            <a:r>
              <a:rPr lang="en-GB" sz="800" dirty="0" smtClean="0">
                <a:solidFill>
                  <a:srgbClr val="7030A0"/>
                </a:solidFill>
                <a:effectLst/>
                <a:latin typeface="Calibri" charset="0"/>
                <a:ea typeface="ＭＳ 明朝" charset="-128"/>
                <a:cs typeface="Times New Roman" charset="0"/>
              </a:rPr>
              <a:t> in encounters.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 separation of talking and listening takes place in both OD and AD, though it is more distinct in AD than in OD. This practice, originally inspired by Tom Andersen’s work [6], aims at making space for both external and internal voices to be heard. There is a </a:t>
            </a:r>
            <a:r>
              <a:rPr lang="en-GB" sz="800" i="1" dirty="0" smtClean="0">
                <a:solidFill>
                  <a:srgbClr val="7030A0"/>
                </a:solidFill>
                <a:effectLst/>
                <a:latin typeface="Calibri" charset="0"/>
                <a:ea typeface="ＭＳ 明朝" charset="-128"/>
                <a:cs typeface="Times New Roman" charset="0"/>
              </a:rPr>
              <a:t>polyphony of voices</a:t>
            </a:r>
            <a:r>
              <a:rPr lang="en-GB" sz="800" dirty="0" smtClean="0">
                <a:solidFill>
                  <a:srgbClr val="7030A0"/>
                </a:solidFill>
                <a:effectLst/>
                <a:latin typeface="Calibri" charset="0"/>
                <a:ea typeface="ＭＳ 明朝" charset="-128"/>
                <a:cs typeface="Times New Roman" charset="0"/>
              </a:rPr>
              <a:t> present even in one-on-one dialogues, let alone multi-actor meetings involving several participants. Besides taking part in dialogues </a:t>
            </a:r>
            <a:r>
              <a:rPr lang="en-GB" sz="800" i="1" dirty="0" smtClean="0">
                <a:solidFill>
                  <a:srgbClr val="7030A0"/>
                </a:solidFill>
                <a:effectLst/>
                <a:latin typeface="Calibri" charset="0"/>
                <a:ea typeface="ＭＳ 明朝" charset="-128"/>
                <a:cs typeface="Times New Roman" charset="0"/>
              </a:rPr>
              <a:t>between</a:t>
            </a:r>
            <a:r>
              <a:rPr lang="en-GB" sz="800" dirty="0" smtClean="0">
                <a:solidFill>
                  <a:srgbClr val="7030A0"/>
                </a:solidFill>
                <a:effectLst/>
                <a:latin typeface="Calibri" charset="0"/>
                <a:ea typeface="ＭＳ 明朝" charset="-128"/>
                <a:cs typeface="Times New Roman" charset="0"/>
              </a:rPr>
              <a:t> the people present, each participant takes part in dialogues with their </a:t>
            </a:r>
            <a:r>
              <a:rPr lang="en-GB" sz="800" i="1" dirty="0" smtClean="0">
                <a:solidFill>
                  <a:srgbClr val="7030A0"/>
                </a:solidFill>
                <a:effectLst/>
                <a:latin typeface="Calibri" charset="0"/>
                <a:ea typeface="ＭＳ 明朝" charset="-128"/>
                <a:cs typeface="Times New Roman" charset="0"/>
              </a:rPr>
              <a:t>inner</a:t>
            </a:r>
            <a:r>
              <a:rPr lang="en-GB" sz="800" dirty="0" smtClean="0">
                <a:solidFill>
                  <a:srgbClr val="7030A0"/>
                </a:solidFill>
                <a:effectLst/>
                <a:latin typeface="Calibri" charset="0"/>
                <a:ea typeface="ＭＳ 明朝" charset="-128"/>
                <a:cs typeface="Times New Roman" charset="0"/>
              </a:rPr>
              <a:t> voices . OD and AD practitioners want to make space for this multitude of voices, and they find that separating the talking and listening is helpful in this.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Separating talking and listening is so important in AD that the facilitators introduce a “rule” for it at the beginning of the session. This strictness arises from the need to secure a dialogical instead of an authoritative discourse (I will return to discuss discursive spaces in a while). Securing a temporal space for polyphony is made in more subtle ways in OD than in AD, but is nevertheless still present.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Separating talking and listening slows down the pace of dialogue, thus the addition of such small “pieces” of time is necessary to </a:t>
            </a:r>
            <a:r>
              <a:rPr lang="en-GB" sz="800" i="1" dirty="0" smtClean="0">
                <a:solidFill>
                  <a:srgbClr val="7030A0"/>
                </a:solidFill>
                <a:effectLst/>
                <a:latin typeface="Calibri" charset="0"/>
                <a:ea typeface="ＭＳ 明朝" charset="-128"/>
                <a:cs typeface="Times New Roman" charset="0"/>
              </a:rPr>
              <a:t>help each speaker to hear properly what they are saying and thinking themselves. </a:t>
            </a:r>
            <a:r>
              <a:rPr lang="en-GB" sz="800" dirty="0" smtClean="0">
                <a:solidFill>
                  <a:srgbClr val="7030A0"/>
                </a:solidFill>
                <a:effectLst/>
                <a:latin typeface="Calibri" charset="0"/>
                <a:ea typeface="ＭＳ 明朝" charset="-128"/>
                <a:cs typeface="Times New Roman" charset="0"/>
              </a:rPr>
              <a:t>As the </a:t>
            </a:r>
            <a:r>
              <a:rPr lang="en-GB" sz="800" dirty="0" err="1" smtClean="0">
                <a:solidFill>
                  <a:srgbClr val="7030A0"/>
                </a:solidFill>
                <a:effectLst/>
                <a:latin typeface="Calibri" charset="0"/>
                <a:ea typeface="ＭＳ 明朝" charset="-128"/>
                <a:cs typeface="Times New Roman" charset="0"/>
              </a:rPr>
              <a:t>Vygotskian</a:t>
            </a:r>
            <a:r>
              <a:rPr lang="en-GB" sz="800" dirty="0" smtClean="0">
                <a:solidFill>
                  <a:srgbClr val="7030A0"/>
                </a:solidFill>
                <a:effectLst/>
                <a:latin typeface="Calibri" charset="0"/>
                <a:ea typeface="ＭＳ 明朝" charset="-128"/>
                <a:cs typeface="Times New Roman" charset="0"/>
              </a:rPr>
              <a:t> [7] view of thought and language makes clear, the thoughts of a speaker are not ready in sentences in syntax somewhere in the mind waiting to be released by the tongue, but are formed rather in the process of formulating the words and sentences, and the speaker herself/himself thus becomes their own “first audience”. Affording spaces of time helps the speaker to hear their own utterances and think their thoughts more clearly. The facilitators in AD and team members in OD will </a:t>
            </a:r>
            <a:r>
              <a:rPr lang="en-GB" sz="800" i="1" dirty="0" smtClean="0">
                <a:solidFill>
                  <a:srgbClr val="7030A0"/>
                </a:solidFill>
                <a:effectLst/>
                <a:latin typeface="Calibri" charset="0"/>
                <a:ea typeface="ＭＳ 明朝" charset="-128"/>
                <a:cs typeface="Times New Roman" charset="0"/>
              </a:rPr>
              <a:t>repeat</a:t>
            </a:r>
            <a:r>
              <a:rPr lang="en-GB" sz="800" dirty="0" smtClean="0">
                <a:solidFill>
                  <a:srgbClr val="7030A0"/>
                </a:solidFill>
                <a:effectLst/>
                <a:latin typeface="Calibri" charset="0"/>
                <a:ea typeface="ＭＳ 明朝" charset="-128"/>
                <a:cs typeface="Times New Roman" charset="0"/>
              </a:rPr>
              <a:t> the words of the speaker now and then and do this </a:t>
            </a:r>
            <a:r>
              <a:rPr lang="en-GB" sz="800" i="1" dirty="0" smtClean="0">
                <a:solidFill>
                  <a:srgbClr val="7030A0"/>
                </a:solidFill>
                <a:effectLst/>
                <a:latin typeface="Calibri" charset="0"/>
                <a:ea typeface="ＭＳ 明朝" charset="-128"/>
                <a:cs typeface="Times New Roman" charset="0"/>
              </a:rPr>
              <a:t>verbatim,</a:t>
            </a:r>
            <a:r>
              <a:rPr lang="en-GB" sz="800" dirty="0" smtClean="0">
                <a:solidFill>
                  <a:srgbClr val="7030A0"/>
                </a:solidFill>
                <a:effectLst/>
                <a:latin typeface="Calibri" charset="0"/>
                <a:ea typeface="ＭＳ 明朝" charset="-128"/>
                <a:cs typeface="Times New Roman" charset="0"/>
              </a:rPr>
              <a:t> trying to avoid altering the words or producing interpretations: “I heard you saying xxx. Did I hear you correctly”, maybe asking the person to tell a bit more. By means of this the facilitator/team member opens </a:t>
            </a:r>
            <a:r>
              <a:rPr lang="en-GB" sz="800" i="1" dirty="0" smtClean="0">
                <a:solidFill>
                  <a:srgbClr val="7030A0"/>
                </a:solidFill>
                <a:effectLst/>
                <a:latin typeface="Calibri" charset="0"/>
                <a:ea typeface="ＭＳ 明朝" charset="-128"/>
                <a:cs typeface="Times New Roman" charset="0"/>
              </a:rPr>
              <a:t>a space in time for the voice of the speaker to be heard by the speaker themselves and also by the others present.</a:t>
            </a:r>
            <a:r>
              <a:rPr lang="en-GB" sz="800" dirty="0" smtClean="0">
                <a:solidFill>
                  <a:srgbClr val="7030A0"/>
                </a:solidFill>
                <a:effectLst/>
                <a:latin typeface="Calibri" charset="0"/>
                <a:ea typeface="ＭＳ 明朝" charset="-128"/>
                <a:cs typeface="Times New Roman" charset="0"/>
              </a:rPr>
              <a:t> By repeating the speaker’s words the facilitators/team members also augment polyphony: the repeated words are the same as the speaker’s but uttered and heard in a second voice.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There is truly a lot happening in network dialogues where every utterance is made in the presence of others – and not just </a:t>
            </a:r>
            <a:r>
              <a:rPr lang="en-GB" sz="800" i="1" dirty="0" smtClean="0">
                <a:solidFill>
                  <a:srgbClr val="7030A0"/>
                </a:solidFill>
                <a:effectLst/>
                <a:latin typeface="Calibri" charset="0"/>
                <a:ea typeface="ＭＳ 明朝" charset="-128"/>
                <a:cs typeface="Times Roman" charset="0"/>
              </a:rPr>
              <a:t>any</a:t>
            </a:r>
            <a:r>
              <a:rPr lang="en-GB" sz="800" dirty="0" smtClean="0">
                <a:solidFill>
                  <a:srgbClr val="7030A0"/>
                </a:solidFill>
                <a:effectLst/>
                <a:latin typeface="Calibri" charset="0"/>
                <a:ea typeface="ＭＳ 明朝" charset="-128"/>
                <a:cs typeface="Times Roman" charset="0"/>
              </a:rPr>
              <a:t> others but people involved in the given matters, relationally connected people, significant others. So far, we have touched upon </a:t>
            </a:r>
            <a:r>
              <a:rPr lang="en-GB" sz="800" i="1" dirty="0" smtClean="0">
                <a:solidFill>
                  <a:srgbClr val="7030A0"/>
                </a:solidFill>
                <a:effectLst/>
                <a:latin typeface="Calibri" charset="0"/>
                <a:ea typeface="ＭＳ 明朝" charset="-128"/>
                <a:cs typeface="Times Roman" charset="0"/>
              </a:rPr>
              <a:t>physical spaces</a:t>
            </a:r>
            <a:r>
              <a:rPr lang="en-GB" sz="800" dirty="0" smtClean="0">
                <a:solidFill>
                  <a:srgbClr val="7030A0"/>
                </a:solidFill>
                <a:effectLst/>
                <a:latin typeface="Calibri" charset="0"/>
                <a:ea typeface="ＭＳ 明朝" charset="-128"/>
                <a:cs typeface="Times Roman" charset="0"/>
              </a:rPr>
              <a:t> and the importance of </a:t>
            </a:r>
            <a:r>
              <a:rPr lang="en-GB" sz="800" i="1" dirty="0" smtClean="0">
                <a:solidFill>
                  <a:srgbClr val="7030A0"/>
                </a:solidFill>
                <a:effectLst/>
                <a:latin typeface="Calibri" charset="0"/>
                <a:ea typeface="ＭＳ 明朝" charset="-128"/>
                <a:cs typeface="Times Roman" charset="0"/>
              </a:rPr>
              <a:t>spaces in time</a:t>
            </a:r>
            <a:r>
              <a:rPr lang="en-GB" sz="800" dirty="0" smtClean="0">
                <a:solidFill>
                  <a:srgbClr val="7030A0"/>
                </a:solidFill>
                <a:effectLst/>
                <a:latin typeface="Calibri" charset="0"/>
                <a:ea typeface="ＭＳ 明朝" charset="-128"/>
                <a:cs typeface="Times Roman" charset="0"/>
              </a:rPr>
              <a:t> in generating dialogical spaces. Let us now turn to the next dimension listed earlier, that of </a:t>
            </a:r>
            <a:r>
              <a:rPr lang="en-GB" sz="800" i="1" dirty="0" smtClean="0">
                <a:solidFill>
                  <a:srgbClr val="7030A0"/>
                </a:solidFill>
                <a:effectLst/>
                <a:latin typeface="Calibri" charset="0"/>
                <a:ea typeface="ＭＳ 明朝" charset="-128"/>
                <a:cs typeface="Times Roman" charset="0"/>
              </a:rPr>
              <a:t>social spaces.</a:t>
            </a: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In generating social spaces the aspect of inclusion and exclusion is prominent. There is always some sort of “genealogy” at work, even if we do not realize it: Who do we consider as necessary to invite to the sessions, and who do we consider as not so important? Do we choose to see people as disconnected individuals or do we see them as profoundly relational beings? Viewing individuals as more or less independent suggests treating them more or less separately, whereas a relational view prompts us to approach each individual as an actor in their social networks. The second aspect to consider is how to generate the social space of presence once you have people together – and this calls for the creation of a safe and welcoming atmosphere that encourages a feeling of “us here now together”.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social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Dialogues can be rich with polyphony and polyphony can be rich with a plurality of voices. The number is not as crucial as the variety of perspectives. As mentioned earlier, there is polyphony present even when two people meet, and the appropriate spaces of time can enable both external and internal voices to be heard. A relational view of human beings does not imply arranging network meetings around every issue, but it does suggest at least taking up relationships as a starting point. When this is insufficient for finding ways forward, more resources are sought by bringing together significant persons from the social network. But who are the “significant persons” and who points them out and how?</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Assembling important relational resources is a bit different in the acute psychic crisis from which OD originated than in the no-mans-land between sectors in which AD originated.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An acute mental health crisis by its own dynamic operates to point out and gather together significant persons: There is the distressed person and maybe alarmed family members and there are pleas for help and contacts with services. Frightened people may not know the correct place to contact and may call the wrong number, but practitioners trained in OD principles will not steer them away but take responsibility and arrange the first network meeting together. The mental health unit and the crisis team become the drivers in the professional setting. They encourage the patient and the family to bring to meetings those persons they consider to be important supporters, be they kin, friends, neighbours or whoever. It is thus for the people involved to decide who are the significant persons in their private networks, although the OD team will emphasize the importance of family ties. Which professionals besides the crisis team would be invited to a meeting depends on the issues connected to the case and could include a social worker, a teacher, a physician, a manpower officer and so on, according to the matters at hand.</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AD is not for crisis work. Assembling the network lacks the imperative of a crisis. Someone – most likely a professional – in a “multi-helper situation” finds him/herself worried about the fragmented situation and would welcome joint action. A worry is not a demanding driver that demarcates professional responsibilities in the way that a mental health crisis can. For AD, there is not the alarm to galvanise the players, nor a centre of gravity weighty enough to determine the structure between them. Both the motivation to assemble and a structure between the players have to be generated.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petition for AD is a plea for help, not in a terrifying situation, but in a fragmented situation pointing to increasingly worrying outcomes for the people involved unless better cooperation is achieved. The worried person – usually a more or less frustrated professional though it could be anyone from the private network – asks for help in making the worry smaller by means of dialogue and coordination. The first people to talk to are the client and the family, who will decide who from the private network and who among the professional network players they want to be invited. It is thus the initiator’s worry and the discussion with the client and family that informs about the significant network: who are the persons we need to get into a dialogue to make the worry smaller. The assembly of people necessary is </a:t>
            </a:r>
            <a:r>
              <a:rPr lang="en-GB" sz="800" i="1" dirty="0" smtClean="0">
                <a:solidFill>
                  <a:srgbClr val="7030A0"/>
                </a:solidFill>
                <a:effectLst/>
                <a:latin typeface="Calibri" charset="0"/>
                <a:ea typeface="ＭＳ 明朝" charset="-128"/>
                <a:cs typeface="Times New Roman" charset="0"/>
              </a:rPr>
              <a:t>negotiated</a:t>
            </a:r>
            <a:r>
              <a:rPr lang="en-GB" sz="800" dirty="0" smtClean="0">
                <a:solidFill>
                  <a:srgbClr val="7030A0"/>
                </a:solidFill>
                <a:effectLst/>
                <a:latin typeface="Calibri" charset="0"/>
                <a:ea typeface="ＭＳ 明朝" charset="-128"/>
                <a:cs typeface="Times New Roman" charset="0"/>
              </a:rPr>
              <a:t> with the persons involved, and as in OD, the client/family are encouraged to invite </a:t>
            </a:r>
            <a:r>
              <a:rPr lang="en-GB" sz="800" i="1" dirty="0" smtClean="0">
                <a:solidFill>
                  <a:srgbClr val="7030A0"/>
                </a:solidFill>
                <a:effectLst/>
                <a:latin typeface="Calibri" charset="0"/>
                <a:ea typeface="ＭＳ 明朝" charset="-128"/>
                <a:cs typeface="Times New Roman" charset="0"/>
              </a:rPr>
              <a:t>multiple</a:t>
            </a:r>
            <a:r>
              <a:rPr lang="en-GB" sz="800" dirty="0" smtClean="0">
                <a:solidFill>
                  <a:srgbClr val="7030A0"/>
                </a:solidFill>
                <a:effectLst/>
                <a:latin typeface="Calibri" charset="0"/>
                <a:ea typeface="ＭＳ 明朝" charset="-128"/>
                <a:cs typeface="Times New Roman" charset="0"/>
              </a:rPr>
              <a:t> voices.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After success in motivating the participants to attend (which is supported by their possible worry and frustration), the next task is to generate the social structure between the players. Professionals from different sectors and agencies typically have no given structure that automatically connects them. It is therefore an urgent task for AD to </a:t>
            </a:r>
            <a:r>
              <a:rPr lang="en-GB" sz="800" i="1" dirty="0" smtClean="0">
                <a:solidFill>
                  <a:srgbClr val="7030A0"/>
                </a:solidFill>
                <a:effectLst/>
                <a:latin typeface="Calibri" charset="0"/>
                <a:ea typeface="ＭＳ 明朝" charset="-128"/>
                <a:cs typeface="Times New Roman" charset="0"/>
              </a:rPr>
              <a:t>generate a provisional structure in the professional no-mans-land. </a:t>
            </a:r>
            <a:r>
              <a:rPr lang="en-GB" sz="800" dirty="0" smtClean="0">
                <a:solidFill>
                  <a:srgbClr val="7030A0"/>
                </a:solidFill>
                <a:effectLst/>
                <a:latin typeface="Calibri" charset="0"/>
                <a:ea typeface="ＭＳ 明朝" charset="-128"/>
                <a:cs typeface="Times New Roman" charset="0"/>
              </a:rPr>
              <a:t>There is a single meeting for this – and the small amount of time space emphasizes the need for the facilitators take the lead in the AD meeting. (I will return to this below when discussing the challenges faced in keeping the discourse dialogical versus authoritative.)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integrating professional work:</a:t>
            </a:r>
            <a:endParaRPr lang="fr-FR" sz="800" b="1" dirty="0" smtClean="0">
              <a:solidFill>
                <a:srgbClr val="7030A0"/>
              </a:solidFill>
              <a:effectLst/>
              <a:latin typeface="Calibri" charset="0"/>
              <a:ea typeface="ＭＳ ゴシック"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Both OD and AD practitioners want to generate a social space with the people </a:t>
            </a:r>
            <a:r>
              <a:rPr lang="en-GB" sz="800" i="1" dirty="0" smtClean="0">
                <a:solidFill>
                  <a:srgbClr val="7030A0"/>
                </a:solidFill>
                <a:effectLst/>
                <a:latin typeface="Calibri" charset="0"/>
                <a:ea typeface="ＭＳ 明朝" charset="-128"/>
                <a:cs typeface="Times New Roman" charset="0"/>
              </a:rPr>
              <a:t>relationally connected</a:t>
            </a:r>
            <a:r>
              <a:rPr lang="en-GB" sz="800" dirty="0" smtClean="0">
                <a:solidFill>
                  <a:srgbClr val="7030A0"/>
                </a:solidFill>
                <a:effectLst/>
                <a:latin typeface="Calibri" charset="0"/>
                <a:ea typeface="ＭＳ 明朝" charset="-128"/>
                <a:cs typeface="Times New Roman" charset="0"/>
              </a:rPr>
              <a:t> to the issue at hand. Relationally connected participants have relational knowledge of the given situations, something that John </a:t>
            </a:r>
            <a:r>
              <a:rPr lang="en-GB" sz="800" dirty="0" err="1" smtClean="0">
                <a:solidFill>
                  <a:srgbClr val="7030A0"/>
                </a:solidFill>
                <a:effectLst/>
                <a:latin typeface="Calibri" charset="0"/>
                <a:ea typeface="ＭＳ 明朝" charset="-128"/>
                <a:cs typeface="Times New Roman" charset="0"/>
              </a:rPr>
              <a:t>Shotter</a:t>
            </a:r>
            <a:r>
              <a:rPr lang="en-GB" sz="800" dirty="0" smtClean="0">
                <a:solidFill>
                  <a:srgbClr val="7030A0"/>
                </a:solidFill>
                <a:effectLst/>
                <a:latin typeface="Calibri" charset="0"/>
                <a:ea typeface="ＭＳ 明朝" charset="-128"/>
                <a:cs typeface="Times New Roman" charset="0"/>
              </a:rPr>
              <a:t> [8] called “knowing from within” relationships. They are not discussing detached “objects” out there, but situations they are immersed in themselves. The picture is different in mainstream multi-agency work.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As service systems encounter complex problems that exceed the boundaries of a compartmentalised service system, multi-professional meetings and teams become necessary. Integrating professional help across boundaries is the topic of the day. However, attempts to integrate often involve professionals only, bringing them to meet by themselves. There are professionals who have a contact with their “own” client, though without enough knowledge about the social context in which the client lives, and there may also be experts with no direct contact with the significant persons being discussed. Detached experts may have expert ideas, but such knowledge is inevitably abstract and about objects. The “integrated plan of action” may join pieces of professional expertise into a tidy combination, but the challenge of integrating them into the life of the client remains. If that integration into the client’s situation fails, it barely deserves to be called “integrated”. The client/family may even be interpreted as “resisting”, provoking a need for further meetings between professionals.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An open stance would be not only be more ethical but also more effective. Merely inviting the client/family/private networks is not sufficient, however. The meetings need to be turned into dialogical spaces. Deficiency-centred talk, which often prevails when professionals discuss clients, can be crushing for clients and family members and even well-intentioned problem definitions can sound like accusations in tribunals. </a:t>
            </a:r>
            <a:endParaRPr lang="fr-FR" sz="800" dirty="0" smtClean="0">
              <a:solidFill>
                <a:srgbClr val="7030A0"/>
              </a:solidFill>
              <a:effectLst/>
              <a:latin typeface="Calibri" charset="0"/>
              <a:ea typeface="ＭＳ 明朝"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Both AD and OD aim at </a:t>
            </a:r>
            <a:r>
              <a:rPr lang="en-GB" sz="800" i="1" dirty="0" smtClean="0">
                <a:solidFill>
                  <a:srgbClr val="7030A0"/>
                </a:solidFill>
                <a:effectLst/>
                <a:latin typeface="Calibri" charset="0"/>
                <a:ea typeface="ＭＳ 明朝" charset="-128"/>
                <a:cs typeface="Times New Roman" charset="0"/>
              </a:rPr>
              <a:t>integrating social network resources. </a:t>
            </a:r>
            <a:r>
              <a:rPr lang="en-GB" sz="800" dirty="0" smtClean="0">
                <a:solidFill>
                  <a:srgbClr val="7030A0"/>
                </a:solidFill>
                <a:effectLst/>
                <a:latin typeface="Calibri" charset="0"/>
                <a:ea typeface="ＭＳ 明朝" charset="-128"/>
                <a:cs typeface="Times New Roman" charset="0"/>
              </a:rPr>
              <a:t>This includes helping private network players find mutuality and liaison as well as supporting cooperation between professionals. These are not separate goals but linked: professional skills and knowledge serve to support an integration with the most important resources the people possess – their social relationships. The integrated plans of action made in the open in OD and AD do not exclude individual work by individual experts. On the contrary, the plans made upfront afford the basis for actions by the various players, individually or in combinations. Each expert comes to know how their work can integrate with the life-world of the client and how it links with the work of other professionals in the context. In the OD meeting it can, for example, be decided that there will be sessions of individual psychotherapy for the patient. Those therapy discussions will then remain behind closed doors and would not be processed with others unless agreed. In AD, where the point of departure is the anticipated good near future of the client and family members, a joint plan of action consists of deeds that would materialize the steps towards that good future. “Who does what with whom next” is the concrete integrated plan summoned from what the participants expressed in “recalling a good future”.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b="1" dirty="0" smtClean="0">
                <a:solidFill>
                  <a:srgbClr val="7030A0"/>
                </a:solidFill>
                <a:effectLst/>
                <a:latin typeface="Calibri" charset="0"/>
                <a:ea typeface="ＭＳ 明朝" charset="-128"/>
                <a:cs typeface="Times New Roman" charset="0"/>
              </a:rPr>
              <a:t>To summarise:</a:t>
            </a:r>
            <a:r>
              <a:rPr lang="en-GB" sz="800" dirty="0" smtClean="0">
                <a:solidFill>
                  <a:srgbClr val="7030A0"/>
                </a:solidFill>
                <a:effectLst/>
                <a:latin typeface="Calibri" charset="0"/>
                <a:ea typeface="ＭＳ 明朝" charset="-128"/>
                <a:cs typeface="Times New Roman" charset="0"/>
              </a:rPr>
              <a:t> Generating social spaces with opportunities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thus starts with deciding who to bring together, and here dialogical practitioners need to reflect carefully on who might be potentially excluded by their choices, and to aim at a diversity of voices and views. When the invited people assemble, there remains work to be done towards generating the </a:t>
            </a:r>
            <a:r>
              <a:rPr lang="en-GB" sz="800" i="1" dirty="0" smtClean="0">
                <a:solidFill>
                  <a:srgbClr val="7030A0"/>
                </a:solidFill>
                <a:effectLst/>
                <a:latin typeface="Calibri" charset="0"/>
                <a:ea typeface="ＭＳ 明朝" charset="-128"/>
                <a:cs typeface="Times New Roman" charset="0"/>
              </a:rPr>
              <a:t>social space of presence</a:t>
            </a:r>
            <a:r>
              <a:rPr lang="en-GB" sz="800" dirty="0" smtClean="0">
                <a:solidFill>
                  <a:srgbClr val="7030A0"/>
                </a:solidFill>
                <a:effectLst/>
                <a:latin typeface="Calibri" charset="0"/>
                <a:ea typeface="ＭＳ 明朝" charset="-128"/>
                <a:cs typeface="Times New Roman" charset="0"/>
              </a:rPr>
              <a:t>. Each participant enters the situation from some other situation and it takes psychological steps to form the new “us, here, now” social space, while practitioners do their best to provide a safe atmosphere. A phase of joining is thus necessary at the initial stage of the encounter, but is of course not limited to the start and needs attention </a:t>
            </a:r>
            <a:r>
              <a:rPr lang="en-GB" sz="800" dirty="0" err="1" smtClean="0">
                <a:solidFill>
                  <a:srgbClr val="7030A0"/>
                </a:solidFill>
                <a:effectLst/>
                <a:latin typeface="Calibri" charset="0"/>
                <a:ea typeface="ＭＳ 明朝" charset="-128"/>
                <a:cs typeface="Times New Roman" charset="0"/>
              </a:rPr>
              <a:t>throuhgout</a:t>
            </a:r>
            <a:r>
              <a:rPr lang="en-GB" sz="800" dirty="0" smtClean="0">
                <a:solidFill>
                  <a:srgbClr val="7030A0"/>
                </a:solidFill>
                <a:effectLst/>
                <a:latin typeface="Calibri" charset="0"/>
                <a:ea typeface="ＭＳ 明朝" charset="-128"/>
                <a:cs typeface="Times New Roman" charset="0"/>
              </a:rPr>
              <a:t>. This takes us to the next dimensions, the mental space and discursive space and their significance in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mental spaces </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Returning to the example of workshops: Did you experience that you and the other participants were treated as unique persons worthy of listening to, or were the participants rather positioned as recipients? There is, of course, a place and the time for unilateral communication where the speaker does not consider it necessary to find out what the listeners are thinking, but a more responsive mental stance is often more productive even in situations one would want to control.</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Training provides professionals with the appropriate means of control. Generating and preserving dialogical spaces would however often benefit from </a:t>
            </a:r>
            <a:r>
              <a:rPr lang="en-GB" sz="800" i="1" dirty="0" smtClean="0">
                <a:solidFill>
                  <a:srgbClr val="7030A0"/>
                </a:solidFill>
                <a:effectLst/>
                <a:latin typeface="Calibri" charset="0"/>
                <a:ea typeface="ＭＳ 明朝" charset="-128"/>
                <a:cs typeface="Times New Roman" charset="0"/>
              </a:rPr>
              <a:t>refraining</a:t>
            </a:r>
            <a:r>
              <a:rPr lang="en-GB" sz="800" dirty="0" smtClean="0">
                <a:solidFill>
                  <a:srgbClr val="7030A0"/>
                </a:solidFill>
                <a:effectLst/>
                <a:latin typeface="Calibri" charset="0"/>
                <a:ea typeface="ＭＳ 明朝" charset="-128"/>
                <a:cs typeface="Times New Roman" charset="0"/>
              </a:rPr>
              <a:t> from these means. Upon writing our book “Open Dialogues and Anticipations. Respecting Otherness in the Present Moment” [2], I inquired of </a:t>
            </a:r>
            <a:r>
              <a:rPr lang="en-GB" sz="800" dirty="0" err="1" smtClean="0">
                <a:solidFill>
                  <a:srgbClr val="7030A0"/>
                </a:solidFill>
                <a:effectLst/>
                <a:latin typeface="Calibri" charset="0"/>
                <a:ea typeface="ＭＳ 明朝" charset="-128"/>
                <a:cs typeface="Times New Roman" charset="0"/>
              </a:rPr>
              <a:t>Jaakko</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Seikkula</a:t>
            </a:r>
            <a:r>
              <a:rPr lang="en-GB" sz="800" dirty="0" smtClean="0">
                <a:solidFill>
                  <a:srgbClr val="7030A0"/>
                </a:solidFill>
                <a:effectLst/>
                <a:latin typeface="Calibri" charset="0"/>
                <a:ea typeface="ＭＳ 明朝" charset="-128"/>
                <a:cs typeface="Times New Roman" charset="0"/>
              </a:rPr>
              <a:t> if he thought the seven principles of OD in crisis work were still valid in his new work-context, which involved couples in less dire situations and only a co-worker instead of a crisis team. “Do not put your best tools for change to work, there are better things on the way”, was </a:t>
            </a:r>
            <a:r>
              <a:rPr lang="en-GB" sz="800" dirty="0" err="1" smtClean="0">
                <a:solidFill>
                  <a:srgbClr val="7030A0"/>
                </a:solidFill>
                <a:effectLst/>
                <a:latin typeface="Calibri" charset="0"/>
                <a:ea typeface="ＭＳ 明朝" charset="-128"/>
                <a:cs typeface="Times New Roman" charset="0"/>
              </a:rPr>
              <a:t>Jaakko’s</a:t>
            </a:r>
            <a:r>
              <a:rPr lang="en-GB" sz="800" dirty="0" smtClean="0">
                <a:solidFill>
                  <a:srgbClr val="7030A0"/>
                </a:solidFill>
                <a:effectLst/>
                <a:latin typeface="Calibri" charset="0"/>
                <a:ea typeface="ＭＳ 明朝" charset="-128"/>
                <a:cs typeface="Times New Roman" charset="0"/>
              </a:rPr>
              <a:t> summary of the guiding principles, referring to those tools he had access to as a trained family therapist. Refraining from jumping into control allows room for insight – for both the client and the therapist.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 would characterise a mental space that is auspicious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as having “the certainty of not knowing”. Both Emmanuel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[9] and Mikhail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[10] emphasized the importance of </a:t>
            </a:r>
            <a:r>
              <a:rPr lang="en-GB" sz="800" i="1" dirty="0" smtClean="0">
                <a:solidFill>
                  <a:srgbClr val="7030A0"/>
                </a:solidFill>
                <a:effectLst/>
                <a:latin typeface="Calibri" charset="0"/>
                <a:ea typeface="ＭＳ 明朝" charset="-128"/>
                <a:cs typeface="Times New Roman" charset="0"/>
              </a:rPr>
              <a:t>difference </a:t>
            </a:r>
            <a:r>
              <a:rPr lang="en-GB" sz="800" dirty="0" smtClean="0">
                <a:solidFill>
                  <a:srgbClr val="7030A0"/>
                </a:solidFill>
                <a:effectLst/>
                <a:latin typeface="Calibri" charset="0"/>
                <a:ea typeface="ＭＳ 明朝" charset="-128"/>
                <a:cs typeface="Times New Roman" charset="0"/>
              </a:rPr>
              <a:t>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dialogues are both necessary and possible precisely because we are </a:t>
            </a:r>
            <a:r>
              <a:rPr lang="en-GB" sz="800" i="1" dirty="0" smtClean="0">
                <a:solidFill>
                  <a:srgbClr val="7030A0"/>
                </a:solidFill>
                <a:effectLst/>
                <a:latin typeface="Calibri" charset="0"/>
                <a:ea typeface="ＭＳ 明朝" charset="-128"/>
                <a:cs typeface="Times New Roman" charset="0"/>
              </a:rPr>
              <a:t>fundamentally different</a:t>
            </a:r>
            <a:r>
              <a:rPr lang="en-GB" sz="800" dirty="0" smtClean="0">
                <a:solidFill>
                  <a:srgbClr val="7030A0"/>
                </a:solidFill>
                <a:effectLst/>
                <a:latin typeface="Calibri" charset="0"/>
                <a:ea typeface="ＭＳ 明朝" charset="-128"/>
                <a:cs typeface="Times New Roman" charset="0"/>
              </a:rPr>
              <a:t> and not alike. We are forever foreign to each other and </a:t>
            </a:r>
            <a:r>
              <a:rPr lang="en-GB" sz="800" i="1" dirty="0" smtClean="0">
                <a:solidFill>
                  <a:srgbClr val="7030A0"/>
                </a:solidFill>
                <a:effectLst/>
                <a:latin typeface="Calibri" charset="0"/>
                <a:ea typeface="ＭＳ 明朝" charset="-128"/>
                <a:cs typeface="Times New Roman" charset="0"/>
              </a:rPr>
              <a:t>the Other is always more than one can ever grasp,</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underlined. The surest thing one can know would thus be that one does not know, that the Other is certainly more than I assume and hypothesize. John </a:t>
            </a:r>
            <a:r>
              <a:rPr lang="en-GB" sz="800" dirty="0" err="1" smtClean="0">
                <a:solidFill>
                  <a:srgbClr val="7030A0"/>
                </a:solidFill>
                <a:effectLst/>
                <a:latin typeface="Calibri" charset="0"/>
                <a:ea typeface="ＭＳ 明朝" charset="-128"/>
                <a:cs typeface="Times New Roman" charset="0"/>
              </a:rPr>
              <a:t>Shotter</a:t>
            </a:r>
            <a:r>
              <a:rPr lang="en-GB" sz="800" dirty="0" smtClean="0">
                <a:solidFill>
                  <a:srgbClr val="7030A0"/>
                </a:solidFill>
                <a:effectLst/>
                <a:latin typeface="Calibri" charset="0"/>
                <a:ea typeface="ＭＳ 明朝" charset="-128"/>
                <a:cs typeface="Times New Roman" charset="0"/>
              </a:rPr>
              <a:t> [8] emphasized the </a:t>
            </a:r>
            <a:r>
              <a:rPr lang="en-GB" sz="800" i="1" dirty="0" smtClean="0">
                <a:solidFill>
                  <a:srgbClr val="7030A0"/>
                </a:solidFill>
                <a:effectLst/>
                <a:latin typeface="Calibri" charset="0"/>
                <a:ea typeface="ＭＳ 明朝" charset="-128"/>
                <a:cs typeface="Times New Roman" charset="0"/>
              </a:rPr>
              <a:t>psychological uniqueness </a:t>
            </a:r>
            <a:r>
              <a:rPr lang="en-GB" sz="800" dirty="0" smtClean="0">
                <a:solidFill>
                  <a:srgbClr val="7030A0"/>
                </a:solidFill>
                <a:effectLst/>
                <a:latin typeface="Calibri" charset="0"/>
                <a:ea typeface="ＭＳ 明朝" charset="-128"/>
                <a:cs typeface="Times New Roman" charset="0"/>
              </a:rPr>
              <a:t>of each person by pointing out that </a:t>
            </a:r>
            <a:r>
              <a:rPr lang="en-GB" sz="800" i="1" dirty="0" smtClean="0">
                <a:solidFill>
                  <a:srgbClr val="7030A0"/>
                </a:solidFill>
                <a:effectLst/>
                <a:latin typeface="Calibri" charset="0"/>
                <a:ea typeface="ＭＳ 明朝" charset="-128"/>
                <a:cs typeface="Times New Roman" charset="0"/>
              </a:rPr>
              <a:t>each person occupies a unique place in their network of relationships.</a:t>
            </a:r>
            <a:r>
              <a:rPr lang="en-GB" sz="800" dirty="0" smtClean="0">
                <a:solidFill>
                  <a:srgbClr val="7030A0"/>
                </a:solidFill>
                <a:effectLst/>
                <a:latin typeface="Calibri" charset="0"/>
                <a:ea typeface="ＭＳ 明朝" charset="-128"/>
                <a:cs typeface="Times New Roman" charset="0"/>
              </a:rPr>
              <a:t> Every individual occupies therefore – literally and not only figuratively – a unique point of view, a point for viewing the world that no one else can occupy.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The mental stance embodied as “the certainty of not knowing” preserves room for the unique Other. One cannot see the world as the Other sees it and cannot experience it from the same point in relationships. One needs to </a:t>
            </a:r>
            <a:r>
              <a:rPr lang="en-GB" sz="800" i="1" dirty="0" smtClean="0">
                <a:solidFill>
                  <a:srgbClr val="7030A0"/>
                </a:solidFill>
                <a:effectLst/>
                <a:latin typeface="Calibri" charset="0"/>
                <a:ea typeface="ＭＳ 明朝" charset="-128"/>
                <a:cs typeface="Times New Roman" charset="0"/>
              </a:rPr>
              <a:t>listen</a:t>
            </a:r>
            <a:r>
              <a:rPr lang="en-GB" sz="800" dirty="0" smtClean="0">
                <a:solidFill>
                  <a:srgbClr val="7030A0"/>
                </a:solidFill>
                <a:effectLst/>
                <a:latin typeface="Calibri" charset="0"/>
                <a:ea typeface="ＭＳ 明朝" charset="-128"/>
                <a:cs typeface="Times New Roman" charset="0"/>
              </a:rPr>
              <a:t> to the Other and thereby find out and understand more, while acknowledging it is ultimately impossible to understand even the closest person through and through. One needs to respect and cherish this “inaccessibility” of the other and not jump into conclusions of knowing. Such respect for Otherness is tested when one feels the need to control the Other. One may be tempted to set conditions for hearing the Other out in the sense that they should meet some criteria of approval before deserving to be heard. Respect for unique Otherness is, of course, especially tested when one cannot approve of the deeds or values of the Other.</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Unconditional respect for Otherness is at stake in situations where various </a:t>
            </a:r>
            <a:r>
              <a:rPr lang="en-GB" sz="800" i="1" dirty="0" smtClean="0">
                <a:solidFill>
                  <a:srgbClr val="7030A0"/>
                </a:solidFill>
                <a:effectLst/>
                <a:latin typeface="Calibri" charset="0"/>
                <a:ea typeface="ＭＳ 明朝" charset="-128"/>
                <a:cs typeface="Times New Roman" charset="0"/>
              </a:rPr>
              <a:t>categorizations</a:t>
            </a:r>
            <a:r>
              <a:rPr lang="en-GB" sz="800" dirty="0" smtClean="0">
                <a:solidFill>
                  <a:srgbClr val="7030A0"/>
                </a:solidFill>
                <a:effectLst/>
                <a:latin typeface="Calibri" charset="0"/>
                <a:ea typeface="ＭＳ 明朝" charset="-128"/>
                <a:cs typeface="Times New Roman" charset="0"/>
              </a:rPr>
              <a:t> are used for navigating complex social phenomena.  Categories like gender, ethnicity, age, nationality, social status, and creed likely provide important resources for understanding social phenomena but narrow the mental space necessary for dialogue if they are used for “reading” individuals through them and supplanting their uniqueness. Taking the assumed characteristics as depicting all the members of a category renders pointless listening to the unique voice. One extreme in this is of course racism.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Relational professionals are not protected from categorizations when encountering complex social phenomena. On the contrary, in bewildering situations they face special temptations to substitute individual uniqueness with category-characteristics. “Schizophrenics are like this, depressed couples are like this, single mothers are like this, unemployed adolescents are like this, illiterate Near Eastern immigrants are like this….” Scientific taxonomies can be useful but also dangerous. Reading unique Others through categorizations can provide a means for navigating complex social situations but the door is likewise being held ajar for disrespecting Otherness.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Respect for the uniqueness of each individual does not imply isolating the individual mentally but to see unique individuals as occupying unique places in their networks of relationships. Instead of individualizing the individual, the relational view emphasizes </a:t>
            </a:r>
            <a:r>
              <a:rPr lang="en-GB" sz="800" i="1" dirty="0" smtClean="0">
                <a:solidFill>
                  <a:srgbClr val="7030A0"/>
                </a:solidFill>
                <a:effectLst/>
                <a:latin typeface="Calibri" charset="0"/>
                <a:ea typeface="ＭＳ 明朝" charset="-128"/>
                <a:cs typeface="Times New Roman" charset="0"/>
              </a:rPr>
              <a:t>respecting unique relational individuals.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Emphasizing the foreignness of the Other should not, however, hide the fact that while one cannot know the Other through and through, people can at the same time </a:t>
            </a:r>
            <a:r>
              <a:rPr lang="en-GB" sz="800" i="1" dirty="0" smtClean="0">
                <a:solidFill>
                  <a:srgbClr val="7030A0"/>
                </a:solidFill>
                <a:effectLst/>
                <a:latin typeface="Calibri" charset="0"/>
                <a:ea typeface="ＭＳ 明朝" charset="-128"/>
                <a:cs typeface="Times New Roman" charset="0"/>
              </a:rPr>
              <a:t>understand the other person well – </a:t>
            </a:r>
            <a:r>
              <a:rPr lang="en-GB" sz="800" dirty="0" smtClean="0">
                <a:solidFill>
                  <a:srgbClr val="7030A0"/>
                </a:solidFill>
                <a:effectLst/>
                <a:latin typeface="Calibri" charset="0"/>
                <a:ea typeface="ＭＳ 明朝" charset="-128"/>
                <a:cs typeface="Times New Roman" charset="0"/>
              </a:rPr>
              <a:t>and not only well but</a:t>
            </a:r>
            <a:r>
              <a:rPr lang="en-GB" sz="800" i="1" dirty="0" smtClean="0">
                <a:solidFill>
                  <a:srgbClr val="7030A0"/>
                </a:solidFill>
                <a:effectLst/>
                <a:latin typeface="Calibri" charset="0"/>
                <a:ea typeface="ＭＳ 明朝" charset="-128"/>
                <a:cs typeface="Times New Roman" charset="0"/>
              </a:rPr>
              <a:t> perfectly.</a:t>
            </a:r>
            <a:r>
              <a:rPr lang="en-GB" sz="800" dirty="0" smtClean="0">
                <a:solidFill>
                  <a:srgbClr val="7030A0"/>
                </a:solidFill>
                <a:effectLst/>
                <a:latin typeface="Calibri" charset="0"/>
                <a:ea typeface="ＭＳ 明朝" charset="-128"/>
                <a:cs typeface="Times New Roman" charset="0"/>
              </a:rPr>
              <a:t> We can feel the feelings that the Other is feeling. Emotions are “contagious” as </a:t>
            </a:r>
            <a:r>
              <a:rPr lang="en-GB" sz="800" dirty="0" err="1" smtClean="0">
                <a:solidFill>
                  <a:srgbClr val="7030A0"/>
                </a:solidFill>
                <a:effectLst/>
                <a:latin typeface="Calibri" charset="0"/>
                <a:ea typeface="ＭＳ 明朝" charset="-128"/>
                <a:cs typeface="Times New Roman" charset="0"/>
              </a:rPr>
              <a:t>Surakka</a:t>
            </a:r>
            <a:r>
              <a:rPr lang="en-GB" sz="800" dirty="0" smtClean="0">
                <a:solidFill>
                  <a:srgbClr val="7030A0"/>
                </a:solidFill>
                <a:effectLst/>
                <a:latin typeface="Calibri" charset="0"/>
                <a:ea typeface="ＭＳ 明朝" charset="-128"/>
                <a:cs typeface="Times New Roman" charset="0"/>
              </a:rPr>
              <a:t> puts it [12]. As corporeal beings embodied in relationships, we attune to each other without effort and all the time, as shown in the study of </a:t>
            </a:r>
            <a:r>
              <a:rPr lang="en-GB" sz="800" dirty="0" err="1" smtClean="0">
                <a:solidFill>
                  <a:srgbClr val="7030A0"/>
                </a:solidFill>
                <a:effectLst/>
                <a:latin typeface="Calibri" charset="0"/>
                <a:ea typeface="ＭＳ 明朝" charset="-128"/>
                <a:cs typeface="Times New Roman" charset="0"/>
              </a:rPr>
              <a:t>Seikkula</a:t>
            </a:r>
            <a:r>
              <a:rPr lang="en-GB" sz="800" dirty="0" smtClean="0">
                <a:solidFill>
                  <a:srgbClr val="7030A0"/>
                </a:solidFill>
                <a:effectLst/>
                <a:latin typeface="Calibri" charset="0"/>
                <a:ea typeface="ＭＳ 明朝" charset="-128"/>
                <a:cs typeface="Times New Roman" charset="0"/>
              </a:rPr>
              <a:t> et al. [13], for example. Although we cannot “read” each other’s feelings, we can nevertheless </a:t>
            </a:r>
            <a:r>
              <a:rPr lang="en-GB" sz="800" i="1" dirty="0" smtClean="0">
                <a:solidFill>
                  <a:srgbClr val="7030A0"/>
                </a:solidFill>
                <a:effectLst/>
                <a:latin typeface="Calibri" charset="0"/>
                <a:ea typeface="ＭＳ 明朝" charset="-128"/>
                <a:cs typeface="Times New Roman" charset="0"/>
              </a:rPr>
              <a:t>feel</a:t>
            </a:r>
            <a:r>
              <a:rPr lang="en-GB" sz="800" dirty="0" smtClean="0">
                <a:solidFill>
                  <a:srgbClr val="7030A0"/>
                </a:solidFill>
                <a:effectLst/>
                <a:latin typeface="Calibri" charset="0"/>
                <a:ea typeface="ＭＳ 明朝" charset="-128"/>
                <a:cs typeface="Times New Roman" charset="0"/>
              </a:rPr>
              <a:t> them. You meet a friend in tears and you shed tears, a laughing fellow makes you laugh. One does not need to “turn on” the feeling – it takes effort to turn it off.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Paradoxically, we can understand others and not understand them, and a “final explanation” of the Other will never be reached. We can, however, reach a </a:t>
            </a:r>
            <a:r>
              <a:rPr lang="en-GB" sz="800" i="1" dirty="0" smtClean="0">
                <a:solidFill>
                  <a:srgbClr val="7030A0"/>
                </a:solidFill>
                <a:effectLst/>
                <a:latin typeface="Calibri" charset="0"/>
                <a:ea typeface="ＭＳ 明朝" charset="-128"/>
                <a:cs typeface="Times New Roman" charset="0"/>
              </a:rPr>
              <a:t>richer</a:t>
            </a:r>
            <a:r>
              <a:rPr lang="en-GB" sz="800" dirty="0" smtClean="0">
                <a:solidFill>
                  <a:srgbClr val="7030A0"/>
                </a:solidFill>
                <a:effectLst/>
                <a:latin typeface="Calibri" charset="0"/>
                <a:ea typeface="ＭＳ 明朝" charset="-128"/>
                <a:cs typeface="Times New Roman" charset="0"/>
              </a:rPr>
              <a:t> understanding, but this requires </a:t>
            </a:r>
            <a:r>
              <a:rPr lang="en-GB" sz="800" i="1" dirty="0" smtClean="0">
                <a:solidFill>
                  <a:srgbClr val="7030A0"/>
                </a:solidFill>
                <a:effectLst/>
                <a:latin typeface="Calibri" charset="0"/>
                <a:ea typeface="ＭＳ 明朝" charset="-128"/>
                <a:cs typeface="Times New Roman" charset="0"/>
              </a:rPr>
              <a:t>openness to multiple voices</a:t>
            </a:r>
            <a:r>
              <a:rPr lang="en-GB" sz="800" dirty="0" smtClean="0">
                <a:solidFill>
                  <a:srgbClr val="7030A0"/>
                </a:solidFill>
                <a:effectLst/>
                <a:latin typeface="Calibri" charset="0"/>
                <a:ea typeface="ＭＳ 明朝" charset="-128"/>
                <a:cs typeface="Times New Roman" charset="0"/>
              </a:rPr>
              <a:t> instead of pursuing the uniform truth.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underlines the </a:t>
            </a:r>
            <a:r>
              <a:rPr lang="en-GB" sz="800" i="1" dirty="0" smtClean="0">
                <a:solidFill>
                  <a:srgbClr val="7030A0"/>
                </a:solidFill>
                <a:effectLst/>
                <a:latin typeface="Calibri" charset="0"/>
                <a:ea typeface="ＭＳ 明朝" charset="-128"/>
                <a:cs typeface="Times New Roman" charset="0"/>
              </a:rPr>
              <a:t>polyphonic </a:t>
            </a:r>
            <a:r>
              <a:rPr lang="en-GB" sz="800" dirty="0" smtClean="0">
                <a:solidFill>
                  <a:srgbClr val="7030A0"/>
                </a:solidFill>
                <a:effectLst/>
                <a:latin typeface="Calibri" charset="0"/>
                <a:ea typeface="ＭＳ 明朝" charset="-128"/>
                <a:cs typeface="Times New Roman" charset="0"/>
              </a:rPr>
              <a:t>nature of truth, which is not an aggregate of partial views stitched together that would constitute the truth, but an inconsistent and evolving multitude of voices. To open up to such polyphony requires openness to the voices, an unrestricted respect for the unique Otherness of each person. The voices are easily restricted by setting requirements: “I will listen to you, if…”. A mental space that brings opportunities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is open: I will respect your Otherness unconditionally.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On the one hand you could say that a mental space that is favourable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is a prerequisite: if the participants are not respectful, curious and empathetic, a dialogical space will be hard to achieve even if you have an opportune place, plenty of time, and a safe enough social space. However, a respectful and sympathetically curious mentality is also an </a:t>
            </a:r>
            <a:r>
              <a:rPr lang="en-GB" sz="800" i="1" dirty="0" smtClean="0">
                <a:solidFill>
                  <a:srgbClr val="7030A0"/>
                </a:solidFill>
                <a:effectLst/>
                <a:latin typeface="Calibri" charset="0"/>
                <a:ea typeface="ＭＳ 明朝" charset="-128"/>
                <a:cs typeface="Times New Roman" charset="0"/>
              </a:rPr>
              <a:t>outcome</a:t>
            </a:r>
            <a:r>
              <a:rPr lang="en-GB" sz="800" dirty="0" smtClean="0">
                <a:solidFill>
                  <a:srgbClr val="7030A0"/>
                </a:solidFill>
                <a:effectLst/>
                <a:latin typeface="Calibri" charset="0"/>
                <a:ea typeface="ＭＳ 明朝" charset="-128"/>
                <a:cs typeface="Times New Roman" charset="0"/>
              </a:rPr>
              <a:t> of dialogical encounters. There are some initial conditions that need to be met, such as the readiness to reject hostility, but as the process evolves in a responsive manner, there will be more and more conditions met and the dialogical process in a way “feeds itself”.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Thus, to summarize the reflections above, it is important to avoid narrowing the room available for voices and to avert categorizations and strong convictions. It is also important to be alert to opportunities for empathy. The mental space could perhaps be described as “the certainty of not knowing through and through while also sharing emotions”. The challenges are somewhat different for OD practitioners in the mental health context than for AD practitioners in the no-mans-land between sectors and agencies. Mental health practitioners are expected to provide diagnoses. AD facilitators, on the other hand, encounter worried professionals seeking concerted assessments of the problem. These challenges are met in generating and preserving </a:t>
            </a:r>
            <a:r>
              <a:rPr lang="en-GB" sz="800" i="1" dirty="0" smtClean="0">
                <a:solidFill>
                  <a:srgbClr val="7030A0"/>
                </a:solidFill>
                <a:effectLst/>
                <a:latin typeface="Calibri" charset="0"/>
                <a:ea typeface="ＭＳ 明朝" charset="-128"/>
                <a:cs typeface="Times New Roman" charset="0"/>
              </a:rPr>
              <a:t>dialogical discourse</a:t>
            </a:r>
            <a:r>
              <a:rPr lang="en-GB" sz="800" dirty="0" smtClean="0">
                <a:solidFill>
                  <a:srgbClr val="7030A0"/>
                </a:solidFill>
                <a:effectLst/>
                <a:latin typeface="Calibri" charset="0"/>
                <a:ea typeface="ＭＳ 明朝" charset="-128"/>
                <a:cs typeface="Times New Roman" charset="0"/>
              </a:rPr>
              <a:t> and trying to keep authoritarian discourse at bay.</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err="1" smtClean="0">
                <a:solidFill>
                  <a:srgbClr val="7030A0"/>
                </a:solidFill>
                <a:effectLst/>
                <a:latin typeface="Calibri" charset="0"/>
                <a:ea typeface="ＭＳ ゴシック" charset="-128"/>
                <a:cs typeface="Times New Roman" charset="0"/>
              </a:rPr>
              <a:t>Dialogicity</a:t>
            </a:r>
            <a:r>
              <a:rPr lang="en-GB" sz="800" b="1" dirty="0" smtClean="0">
                <a:solidFill>
                  <a:srgbClr val="7030A0"/>
                </a:solidFill>
                <a:effectLst/>
                <a:latin typeface="Calibri" charset="0"/>
                <a:ea typeface="ＭＳ ゴシック" charset="-128"/>
                <a:cs typeface="Times New Roman" charset="0"/>
              </a:rPr>
              <a:t> and discursive spaces</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Mikhail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[14] pointed out how utterances – all utterances, not just verbal ones – are simultaneously </a:t>
            </a:r>
            <a:r>
              <a:rPr lang="en-GB" sz="800" i="1" dirty="0" smtClean="0">
                <a:solidFill>
                  <a:srgbClr val="7030A0"/>
                </a:solidFill>
                <a:effectLst/>
                <a:latin typeface="Calibri" charset="0"/>
                <a:ea typeface="ＭＳ 明朝" charset="-128"/>
                <a:cs typeface="Times New Roman" charset="0"/>
              </a:rPr>
              <a:t>responses </a:t>
            </a:r>
            <a:r>
              <a:rPr lang="en-GB" sz="800" dirty="0" smtClean="0">
                <a:solidFill>
                  <a:srgbClr val="7030A0"/>
                </a:solidFill>
                <a:effectLst/>
                <a:latin typeface="Calibri" charset="0"/>
                <a:ea typeface="ＭＳ 明朝" charset="-128"/>
                <a:cs typeface="Times New Roman" charset="0"/>
              </a:rPr>
              <a:t>and</a:t>
            </a:r>
            <a:r>
              <a:rPr lang="en-GB" sz="800" i="1" dirty="0" smtClean="0">
                <a:solidFill>
                  <a:srgbClr val="7030A0"/>
                </a:solidFill>
                <a:effectLst/>
                <a:latin typeface="Calibri" charset="0"/>
                <a:ea typeface="ＭＳ 明朝" charset="-128"/>
                <a:cs typeface="Times New Roman" charset="0"/>
              </a:rPr>
              <a:t> invitations to respond.</a:t>
            </a:r>
            <a:r>
              <a:rPr lang="en-GB" sz="800" dirty="0" smtClean="0">
                <a:solidFill>
                  <a:srgbClr val="7030A0"/>
                </a:solidFill>
                <a:effectLst/>
                <a:latin typeface="Calibri" charset="0"/>
                <a:ea typeface="ＭＳ 明朝" charset="-128"/>
                <a:cs typeface="Times New Roman" charset="0"/>
              </a:rPr>
              <a:t> By uttering we respond to something and also invite responses to our utterance – and the responses are, again, invitations to respond, whether meant as such or not.</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Let us return to the example of workshops: What kind of responses was the presenter inviting? Was the audience supposed to embrace the presenter’s ideas or were they invited to elaborate on the ideas? In </a:t>
            </a:r>
            <a:r>
              <a:rPr lang="en-GB" sz="800" i="1" dirty="0" smtClean="0">
                <a:solidFill>
                  <a:srgbClr val="7030A0"/>
                </a:solidFill>
                <a:effectLst/>
                <a:latin typeface="Calibri" charset="0"/>
                <a:ea typeface="ＭＳ 明朝" charset="-128"/>
                <a:cs typeface="Times New Roman" charset="0"/>
              </a:rPr>
              <a:t>authoritative discourse,</a:t>
            </a:r>
            <a:r>
              <a:rPr lang="en-GB" sz="800" dirty="0" smtClean="0">
                <a:solidFill>
                  <a:srgbClr val="7030A0"/>
                </a:solidFill>
                <a:effectLst/>
                <a:latin typeface="Calibri" charset="0"/>
                <a:ea typeface="ＭＳ 明朝" charset="-128"/>
                <a:cs typeface="Times New Roman" charset="0"/>
              </a:rPr>
              <a:t> utterances are finite, completed already without the listener joining to develop them, so to speak; they do not require or welcome others to modify them. You are supposed to acknowledge the authority of the speaker and others are invited to absorb the ideas. </a:t>
            </a:r>
            <a:r>
              <a:rPr lang="en-GB" sz="800" i="1" dirty="0" smtClean="0">
                <a:solidFill>
                  <a:srgbClr val="7030A0"/>
                </a:solidFill>
                <a:effectLst/>
                <a:latin typeface="Calibri" charset="0"/>
                <a:ea typeface="ＭＳ 明朝" charset="-128"/>
                <a:cs typeface="Times New Roman" charset="0"/>
              </a:rPr>
              <a:t>In dialogical discourse, </a:t>
            </a:r>
            <a:r>
              <a:rPr lang="en-GB" sz="800" dirty="0" smtClean="0">
                <a:solidFill>
                  <a:srgbClr val="7030A0"/>
                </a:solidFill>
                <a:effectLst/>
                <a:latin typeface="Calibri" charset="0"/>
                <a:ea typeface="ＭＳ 明朝" charset="-128"/>
                <a:cs typeface="Times New Roman" charset="0"/>
              </a:rPr>
              <a:t>on the other hand, </a:t>
            </a:r>
            <a:r>
              <a:rPr lang="en-GB" sz="800" dirty="0" smtClean="0">
                <a:solidFill>
                  <a:srgbClr val="7030A0"/>
                </a:solidFill>
                <a:effectLst/>
                <a:latin typeface="Calibri" charset="0"/>
                <a:ea typeface="ＭＳ 明朝" charset="-128"/>
                <a:cs typeface="Times Roman" charset="0"/>
              </a:rPr>
              <a:t>utterances are open and invite modifications and even playing with them.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In worrying situations where one anticipates unwelcome developments, there is the – very understandable – temptation to take shortcuts to control. One would want the Other(s) to see how things should be seen and act as the situation calls for. Such attempts to make the Other see it like I do and act as I deem necessary are in many cases motivated by care and taking responsibility, yet making the Other see things like I do and act accordingly is, nevertheless, hoping for the impossible. The Other does not and cannot occupy the same point in the social world. In situations of great danger, it is, of course, necessary to disregard this fact and assume authoritarian discourse or to submit to it, but there are countless situations where such shortcuts are not the way to go even when worries are growing.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Roman" charset="0"/>
              </a:rPr>
              <a:t>Lévinas</a:t>
            </a:r>
            <a:r>
              <a:rPr lang="en-GB" sz="800" dirty="0" smtClean="0">
                <a:solidFill>
                  <a:srgbClr val="7030A0"/>
                </a:solidFill>
                <a:effectLst/>
                <a:latin typeface="Calibri" charset="0"/>
                <a:ea typeface="ＭＳ 明朝" charset="-128"/>
                <a:cs typeface="Times Roman" charset="0"/>
              </a:rPr>
              <a:t> underlined how the fundamental </a:t>
            </a:r>
            <a:r>
              <a:rPr lang="en-GB" sz="800" i="1" dirty="0" smtClean="0">
                <a:solidFill>
                  <a:srgbClr val="7030A0"/>
                </a:solidFill>
                <a:effectLst/>
                <a:latin typeface="Calibri" charset="0"/>
                <a:ea typeface="ＭＳ 明朝" charset="-128"/>
                <a:cs typeface="Times Roman" charset="0"/>
              </a:rPr>
              <a:t>difference</a:t>
            </a:r>
            <a:r>
              <a:rPr lang="en-GB" sz="800" dirty="0" smtClean="0">
                <a:solidFill>
                  <a:srgbClr val="7030A0"/>
                </a:solidFill>
                <a:effectLst/>
                <a:latin typeface="Calibri" charset="0"/>
                <a:ea typeface="ＭＳ 明朝" charset="-128"/>
                <a:cs typeface="Times Roman" charset="0"/>
              </a:rPr>
              <a:t> between people is the basis for </a:t>
            </a:r>
            <a:r>
              <a:rPr lang="en-GB" sz="800" dirty="0" err="1" smtClean="0">
                <a:solidFill>
                  <a:srgbClr val="7030A0"/>
                </a:solidFill>
                <a:effectLst/>
                <a:latin typeface="Calibri" charset="0"/>
                <a:ea typeface="ＭＳ 明朝" charset="-128"/>
                <a:cs typeface="Times Roman" charset="0"/>
              </a:rPr>
              <a:t>dialogicity</a:t>
            </a:r>
            <a:r>
              <a:rPr lang="en-GB" sz="800" dirty="0" smtClean="0">
                <a:solidFill>
                  <a:srgbClr val="7030A0"/>
                </a:solidFill>
                <a:effectLst/>
                <a:latin typeface="Calibri" charset="0"/>
                <a:ea typeface="ＭＳ 明朝" charset="-128"/>
                <a:cs typeface="Times Roman" charset="0"/>
              </a:rPr>
              <a:t>. For </a:t>
            </a:r>
            <a:r>
              <a:rPr lang="en-GB" sz="800" dirty="0" err="1" smtClean="0">
                <a:solidFill>
                  <a:srgbClr val="7030A0"/>
                </a:solidFill>
                <a:effectLst/>
                <a:latin typeface="Calibri" charset="0"/>
                <a:ea typeface="ＭＳ 明朝" charset="-128"/>
                <a:cs typeface="Times Roman" charset="0"/>
              </a:rPr>
              <a:t>Bakhtin</a:t>
            </a:r>
            <a:r>
              <a:rPr lang="en-GB" sz="800" dirty="0" smtClean="0">
                <a:solidFill>
                  <a:srgbClr val="7030A0"/>
                </a:solidFill>
                <a:effectLst/>
                <a:latin typeface="Calibri" charset="0"/>
                <a:ea typeface="ＭＳ 明朝" charset="-128"/>
                <a:cs typeface="Times Roman" charset="0"/>
              </a:rPr>
              <a:t>, it is likewise precisely this difference that makes dialogues both necessary and possible, emphasizing how the differences </a:t>
            </a:r>
            <a:r>
              <a:rPr lang="en-GB" sz="800" i="1" dirty="0" smtClean="0">
                <a:solidFill>
                  <a:srgbClr val="7030A0"/>
                </a:solidFill>
                <a:effectLst/>
                <a:latin typeface="Calibri" charset="0"/>
                <a:ea typeface="ＭＳ 明朝" charset="-128"/>
                <a:cs typeface="Times Roman" charset="0"/>
              </a:rPr>
              <a:t>enrich </a:t>
            </a:r>
            <a:r>
              <a:rPr lang="en-GB" sz="800" dirty="0" smtClean="0">
                <a:solidFill>
                  <a:srgbClr val="7030A0"/>
                </a:solidFill>
                <a:effectLst/>
                <a:latin typeface="Calibri" charset="0"/>
                <a:ea typeface="ＭＳ 明朝" charset="-128"/>
                <a:cs typeface="Times Roman" charset="0"/>
              </a:rPr>
              <a:t>one’s possibilities for understanding. A discursive space that gives opportunities for </a:t>
            </a:r>
            <a:r>
              <a:rPr lang="en-GB" sz="800" dirty="0" err="1" smtClean="0">
                <a:solidFill>
                  <a:srgbClr val="7030A0"/>
                </a:solidFill>
                <a:effectLst/>
                <a:latin typeface="Calibri" charset="0"/>
                <a:ea typeface="ＭＳ 明朝" charset="-128"/>
                <a:cs typeface="Times Roman" charset="0"/>
              </a:rPr>
              <a:t>dialogicity</a:t>
            </a:r>
            <a:r>
              <a:rPr lang="en-GB" sz="800" dirty="0" smtClean="0">
                <a:solidFill>
                  <a:srgbClr val="7030A0"/>
                </a:solidFill>
                <a:effectLst/>
                <a:latin typeface="Calibri" charset="0"/>
                <a:ea typeface="ＭＳ 明朝" charset="-128"/>
                <a:cs typeface="Times Roman" charset="0"/>
              </a:rPr>
              <a:t> would be a space where </a:t>
            </a:r>
            <a:r>
              <a:rPr lang="en-GB" sz="800" i="1" dirty="0" smtClean="0">
                <a:solidFill>
                  <a:srgbClr val="7030A0"/>
                </a:solidFill>
                <a:effectLst/>
                <a:latin typeface="Calibri" charset="0"/>
                <a:ea typeface="ＭＳ 明朝" charset="-128"/>
                <a:cs typeface="Times Roman" charset="0"/>
              </a:rPr>
              <a:t>richer views are sought instead of an alleged unanimity in views</a:t>
            </a:r>
            <a:r>
              <a:rPr lang="en-GB" sz="800" dirty="0" smtClean="0">
                <a:solidFill>
                  <a:srgbClr val="7030A0"/>
                </a:solidFill>
                <a:effectLst/>
                <a:latin typeface="Calibri" charset="0"/>
                <a:ea typeface="ＭＳ 明朝" charset="-128"/>
                <a:cs typeface="Times Roman" charset="0"/>
              </a:rPr>
              <a:t>. We can and certainly do extend our inevitably limited views by allowing ourselves to be impacted by others. The “end-result” will never be sameness. The pitfall in authoritarian professional discourse – and in authoritarian “lay discourse” as well – is the inadvertent epistemological assumption that there is a view “out there” achievable by all who try hard enough. There may be facts “out there” but they are inescapably viewed from unique and un-interchangeable places in the social world. People have different views before entering into dialogues and they have different views after dialogues, though after a multi-voiced dialogue their views are richer. There will be joint understanding in the sense of shared feelings, but not joint understanding in the sense of shared views.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marL="457200">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decision-making:</a:t>
            </a:r>
            <a:endParaRPr lang="fr-FR" sz="800" b="1" dirty="0" smtClean="0">
              <a:solidFill>
                <a:srgbClr val="7030A0"/>
              </a:solidFill>
              <a:effectLst/>
              <a:latin typeface="Calibri" charset="0"/>
              <a:ea typeface="ＭＳ ゴシック" charset="-128"/>
              <a:cs typeface="Times New Roman" charset="0"/>
            </a:endParaRPr>
          </a:p>
          <a:p>
            <a:pPr marL="457200">
              <a:lnSpc>
                <a:spcPts val="1700"/>
              </a:lnSpc>
              <a:spcAft>
                <a:spcPts val="0"/>
              </a:spcAft>
            </a:pPr>
            <a:r>
              <a:rPr lang="en-GB" sz="800" dirty="0" smtClean="0">
                <a:solidFill>
                  <a:srgbClr val="7030A0"/>
                </a:solidFill>
                <a:effectLst/>
                <a:latin typeface="Calibri" charset="0"/>
                <a:ea typeface="ＭＳ 明朝" charset="-128"/>
                <a:cs typeface="Times Roman" charset="0"/>
              </a:rPr>
              <a:t>Have you experienced decision-making sessions that leave participants unsure about which of the alternatives was chosen? Perhaps decision-making and dialogues were shuffled into the one process. Clarity will enter the picture by separating them. Making decisions implies restricting alternatives until there is only one left. In dialogical discourse, alternatives are kept open. Dialogues have an important place in the process of guiding activity and arriving at decisions, but restricting alternatives does not mix well with keeping the space broad and open for multiple voices. Good, rich dialogues where multiple voices are heard are necessary before the decision-making takes place, and good, rich dialogues are necessary after the decision-making to enable everyone to reflect on what the decision means for them.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The challenges that OD and AD practitioners face in generating and preserving dialogical discourse differ somewhat, I think. In the mental health environment OD team members navigate expectations around diagnosing and matching to treatment programs, and such expectations are not only requirements of the service system but also hopes that are sometimes expressed by apprehensive family members. These members may also, in some cases, appreciate a more authoritative stance by the team.</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For AD facilitators, the greatest challenge to generating and preserving the space for dialogical discourse comes from the participants who feel most frustrated in the fragmented situation. These would in most cases be professionals worn out by repeated though fruitless attempts to bring order to a situation that is disjointed and not going anywhere. If you add a growing worry to feelings of frustration, you have reasonable attempts to get the other players to understand what the situations is about and what needs to be done. Efforts to take bring order in the work can be seen as caring for the client and taking responsibility, but they may nevertheless result in attempts at controlling how others think and act – and the door to authoritative discourse while disregarding Otherness is wide open. </a:t>
            </a:r>
            <a:br>
              <a:rPr lang="en-GB" sz="800" dirty="0" smtClean="0">
                <a:solidFill>
                  <a:srgbClr val="7030A0"/>
                </a:solidFill>
                <a:effectLst/>
                <a:latin typeface="Calibri" charset="0"/>
                <a:ea typeface="ＭＳ 明朝" charset="-128"/>
                <a:cs typeface="Times Roman" charset="0"/>
              </a:rPr>
            </a:br>
            <a:r>
              <a:rPr lang="en-GB" sz="800" dirty="0" smtClean="0">
                <a:solidFill>
                  <a:srgbClr val="7030A0"/>
                </a:solidFill>
                <a:effectLst/>
                <a:latin typeface="Calibri" charset="0"/>
                <a:ea typeface="ＭＳ 明朝" charset="-128"/>
                <a:cs typeface="Times Roman" charset="0"/>
              </a:rPr>
              <a:t/>
            </a:r>
            <a:br>
              <a:rPr lang="en-GB" sz="800" dirty="0" smtClean="0">
                <a:solidFill>
                  <a:srgbClr val="7030A0"/>
                </a:solidFill>
                <a:effectLst/>
                <a:latin typeface="Calibri" charset="0"/>
                <a:ea typeface="ＭＳ 明朝" charset="-128"/>
                <a:cs typeface="Times Roman" charset="0"/>
              </a:rPr>
            </a:br>
            <a:r>
              <a:rPr lang="en-GB" sz="800" dirty="0" smtClean="0">
                <a:solidFill>
                  <a:srgbClr val="7030A0"/>
                </a:solidFill>
                <a:effectLst/>
                <a:latin typeface="Calibri" charset="0"/>
                <a:ea typeface="ＭＳ 明朝" charset="-128"/>
                <a:cs typeface="Times Roman" charset="0"/>
              </a:rPr>
              <a:t>The AD facilitators have the task to preserve dialogical discourse, and this requires remaining at the lead in the meeting rather than handing over control. AD meetings are therefore much more structured than OD meetings. The facilitators support open dialogical discourse by keeping to the rather strict rules of separating talking and listening and encouraging participants, through their interviewing, to talk in the first person and to express their subjective views arising from their unique place in the social world. The facilitators will not rest at </a:t>
            </a:r>
            <a:r>
              <a:rPr lang="en-GB" sz="800" dirty="0" err="1" smtClean="0">
                <a:solidFill>
                  <a:srgbClr val="7030A0"/>
                </a:solidFill>
                <a:effectLst/>
                <a:latin typeface="Calibri" charset="0"/>
                <a:ea typeface="ＭＳ 明朝" charset="-128"/>
                <a:cs typeface="Times Roman" charset="0"/>
              </a:rPr>
              <a:t>subjectless</a:t>
            </a:r>
            <a:r>
              <a:rPr lang="en-GB" sz="800" dirty="0" smtClean="0">
                <a:solidFill>
                  <a:srgbClr val="7030A0"/>
                </a:solidFill>
                <a:effectLst/>
                <a:latin typeface="Calibri" charset="0"/>
                <a:ea typeface="ＭＳ 明朝" charset="-128"/>
                <a:cs typeface="Times Roman" charset="0"/>
              </a:rPr>
              <a:t> “general” views or “standpoints of the profession” and will </a:t>
            </a:r>
            <a:r>
              <a:rPr lang="en-GB" sz="800" dirty="0" smtClean="0">
                <a:solidFill>
                  <a:srgbClr val="7030A0"/>
                </a:solidFill>
                <a:effectLst/>
                <a:latin typeface="Calibri" charset="0"/>
                <a:ea typeface="ＭＳ 明朝" charset="-128"/>
                <a:cs typeface="Times New Roman" charset="0"/>
              </a:rPr>
              <a:t>inquire politely, how is this </a:t>
            </a:r>
            <a:r>
              <a:rPr lang="en-GB" sz="800" i="1" dirty="0" smtClean="0">
                <a:solidFill>
                  <a:srgbClr val="7030A0"/>
                </a:solidFill>
                <a:effectLst/>
                <a:latin typeface="Calibri" charset="0"/>
                <a:ea typeface="ＭＳ 明朝" charset="-128"/>
                <a:cs typeface="Times New Roman" charset="0"/>
              </a:rPr>
              <a:t>for you.</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An </a:t>
            </a:r>
            <a:r>
              <a:rPr lang="en-GB" sz="800" dirty="0" smtClean="0">
                <a:solidFill>
                  <a:srgbClr val="7030A0"/>
                </a:solidFill>
                <a:effectLst/>
                <a:latin typeface="Calibri" charset="0"/>
                <a:ea typeface="ＭＳ 明朝" charset="-128"/>
                <a:cs typeface="Times New Roman" charset="0"/>
              </a:rPr>
              <a:t>AD meeting is</a:t>
            </a:r>
            <a:r>
              <a:rPr lang="en-GB" sz="800" i="1" dirty="0" smtClean="0">
                <a:solidFill>
                  <a:srgbClr val="7030A0"/>
                </a:solidFill>
                <a:effectLst/>
                <a:latin typeface="Calibri" charset="0"/>
                <a:ea typeface="ＭＳ 明朝" charset="-128"/>
                <a:cs typeface="Times New Roman" charset="0"/>
              </a:rPr>
              <a:t> </a:t>
            </a:r>
            <a:r>
              <a:rPr lang="en-GB" sz="800" dirty="0" smtClean="0">
                <a:solidFill>
                  <a:srgbClr val="7030A0"/>
                </a:solidFill>
                <a:effectLst/>
                <a:latin typeface="Calibri" charset="0"/>
                <a:ea typeface="ＭＳ 明朝" charset="-128"/>
                <a:cs typeface="Times New Roman" charset="0"/>
              </a:rPr>
              <a:t>thus </a:t>
            </a:r>
            <a:r>
              <a:rPr lang="en-GB" sz="800" i="1" dirty="0" smtClean="0">
                <a:solidFill>
                  <a:srgbClr val="7030A0"/>
                </a:solidFill>
                <a:effectLst/>
                <a:latin typeface="Calibri" charset="0"/>
                <a:ea typeface="ＭＳ 明朝" charset="-128"/>
                <a:cs typeface="Times New Roman" charset="0"/>
              </a:rPr>
              <a:t>very structured and very open at the same time</a:t>
            </a:r>
            <a:r>
              <a:rPr lang="en-GB" sz="800" dirty="0" smtClean="0">
                <a:solidFill>
                  <a:srgbClr val="7030A0"/>
                </a:solidFill>
                <a:effectLst/>
                <a:latin typeface="Calibri" charset="0"/>
                <a:ea typeface="ＭＳ 明朝" charset="-128"/>
                <a:cs typeface="Times New Roman" charset="0"/>
              </a:rPr>
              <a:t>. There are no predetermined aims for the process besides the hope that everyone leaves the meeting more hopeful that when they came, knowing clearly who does what with whom next. Two facilitators take the lead and interview each participant individually while others listen. A polyphony emerges and accumulates, not by intense commenting, but by the utterances resonating within each other and in the inner dialogues. In taking and keeping the lead, the facilitators generate </a:t>
            </a:r>
            <a:r>
              <a:rPr lang="en-GB" sz="800" i="1" dirty="0" smtClean="0">
                <a:solidFill>
                  <a:srgbClr val="7030A0"/>
                </a:solidFill>
                <a:effectLst/>
                <a:latin typeface="Calibri" charset="0"/>
                <a:ea typeface="ＭＳ 明朝" charset="-128"/>
                <a:cs typeface="Times New Roman" charset="0"/>
              </a:rPr>
              <a:t>a provisional structure</a:t>
            </a:r>
            <a:r>
              <a:rPr lang="en-GB" sz="800" dirty="0" smtClean="0">
                <a:solidFill>
                  <a:srgbClr val="7030A0"/>
                </a:solidFill>
                <a:effectLst/>
                <a:latin typeface="Calibri" charset="0"/>
                <a:ea typeface="ＭＳ 明朝" charset="-128"/>
                <a:cs typeface="Times New Roman" charset="0"/>
              </a:rPr>
              <a:t> that provides a </a:t>
            </a:r>
            <a:r>
              <a:rPr lang="en-GB" sz="800" i="1" dirty="0" smtClean="0">
                <a:solidFill>
                  <a:srgbClr val="7030A0"/>
                </a:solidFill>
                <a:effectLst/>
                <a:latin typeface="Calibri" charset="0"/>
                <a:ea typeface="ＭＳ 明朝" charset="-128"/>
                <a:cs typeface="Times New Roman" charset="0"/>
              </a:rPr>
              <a:t>dialogical space </a:t>
            </a:r>
            <a:r>
              <a:rPr lang="en-GB" sz="800" dirty="0" smtClean="0">
                <a:solidFill>
                  <a:srgbClr val="7030A0"/>
                </a:solidFill>
                <a:effectLst/>
                <a:latin typeface="Calibri" charset="0"/>
                <a:ea typeface="ＭＳ 明朝" charset="-128"/>
                <a:cs typeface="Times New Roman" charset="0"/>
              </a:rPr>
              <a:t>in the opaque no-mans-land between sectors and agencies.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spcBef>
                <a:spcPts val="2400"/>
              </a:spcBef>
              <a:spcAft>
                <a:spcPts val="0"/>
              </a:spcAft>
            </a:pPr>
            <a:r>
              <a:rPr lang="en-GB" sz="800" b="1" kern="0" dirty="0" smtClean="0">
                <a:solidFill>
                  <a:srgbClr val="7030A0"/>
                </a:solidFill>
                <a:effectLst/>
                <a:latin typeface="Calibri" charset="0"/>
                <a:ea typeface="ＭＳ ゴシック" charset="-128"/>
                <a:cs typeface="Times New Roman" charset="0"/>
              </a:rPr>
              <a:t>To summarise: Dialogical spaces in dialogical practices</a:t>
            </a:r>
            <a:endParaRPr lang="fr-FR" sz="800" b="1" kern="0"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Discussing the challenges that practitioners face in generating and preserving dialogical spaces in the context of Open Dialogues and Anticipation Dialogues can help, I believe, to both expound the concept of “dialogical space” and in reflecting upon the challenges faced in other dialogical practices. While OD and AD network-oriented approaches are “special cases” among the wide variety of dialogical practices, perhaps there are common tasks in: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arranging the physical place to make it appropriate for dialoguing,  </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making sure there is adequate time and that it is “distributed” in a dialogue-favourable way,</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including the significant persons and helping them to join in the social space of presence,</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encouraging the open mental space for respectful curiosity and empathy, and</a:t>
            </a:r>
            <a:endParaRPr lang="fr-FR" sz="800" dirty="0" smtClean="0">
              <a:solidFill>
                <a:srgbClr val="7030A0"/>
              </a:solidFill>
              <a:effectLst/>
              <a:latin typeface="Calibri" charset="0"/>
              <a:ea typeface="ＭＳ 明朝" charset="-128"/>
              <a:cs typeface="Times New Roman" charset="0"/>
            </a:endParaRPr>
          </a:p>
          <a:p>
            <a:pPr marL="342900" lvl="0" indent="-342900">
              <a:lnSpc>
                <a:spcPts val="1700"/>
              </a:lnSpc>
              <a:spcAft>
                <a:spcPts val="0"/>
              </a:spcAft>
              <a:buFont typeface="Wingdings" charset="2"/>
              <a:buChar char=""/>
            </a:pPr>
            <a:r>
              <a:rPr lang="en-GB" sz="800" dirty="0" smtClean="0">
                <a:solidFill>
                  <a:srgbClr val="7030A0"/>
                </a:solidFill>
                <a:effectLst/>
                <a:latin typeface="Calibri" charset="0"/>
                <a:ea typeface="ＭＳ 明朝" charset="-128"/>
                <a:cs typeface="Times Roman" charset="0"/>
              </a:rPr>
              <a:t>preserving dialogical discourse jointly with the others in the encounters and averting authoritative discourse.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Perhaps this “five-fold” concept of dialogical space could be used as a tool to help prepare for dialogical practices and to reflect upon them afterwards. A further point, however, needs to be made about “dialogical practices”. Which practices are dialogical – and can structured Anticipation Dialogues be included in them at all?</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First, there is a vast number of professional practices that call themselves dialogical. Most of these are one-on-one ways of working. On top of that, there are several network-oriented multi-actor approaches besides OD and AD that refer to themselves as dialogical or collaborative and dialogical. And then there are innumerable practices that under closer inspection have a dialogical heart, although they do not refer to themselves by that name and use other concepts for self-analysis.</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Roman" charset="0"/>
              </a:rPr>
              <a:t>Seikkula</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Laitila</a:t>
            </a:r>
            <a:r>
              <a:rPr lang="en-GB" sz="800" dirty="0" smtClean="0">
                <a:solidFill>
                  <a:srgbClr val="7030A0"/>
                </a:solidFill>
                <a:effectLst/>
                <a:latin typeface="Calibri" charset="0"/>
                <a:ea typeface="ＭＳ 明朝" charset="-128"/>
                <a:cs typeface="Times New Roman" charset="0"/>
              </a:rPr>
              <a:t>  and </a:t>
            </a:r>
            <a:r>
              <a:rPr lang="en-GB" sz="800" dirty="0" err="1" smtClean="0">
                <a:solidFill>
                  <a:srgbClr val="7030A0"/>
                </a:solidFill>
                <a:effectLst/>
                <a:latin typeface="Calibri" charset="0"/>
                <a:ea typeface="ＭＳ 明朝" charset="-128"/>
                <a:cs typeface="Times New Roman" charset="0"/>
              </a:rPr>
              <a:t>Rober</a:t>
            </a:r>
            <a:r>
              <a:rPr lang="en-GB" sz="800" dirty="0" smtClean="0">
                <a:solidFill>
                  <a:srgbClr val="7030A0"/>
                </a:solidFill>
                <a:effectLst/>
                <a:latin typeface="Calibri" charset="0"/>
                <a:ea typeface="ＭＳ 明朝" charset="-128"/>
                <a:cs typeface="Times New Roman" charset="0"/>
              </a:rPr>
              <a:t> [16] presented in 2011 a tool for analysing “dialogical happenings of change” in family therapy. They followed how utterances and responses join interlocutors to create shared experiences. A careful analysis that includes the smallest details in the process brings into light both dialogical and not so dialogical moments in the practice. It is likely, that even the best dialogical practices are not and cannot be “wall-to-wall-dialogical”. The focus of analysis should therefore be in the moments of change that make the difference.</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err="1" smtClean="0">
                <a:solidFill>
                  <a:srgbClr val="7030A0"/>
                </a:solidFill>
                <a:effectLst/>
                <a:latin typeface="Calibri" charset="0"/>
                <a:ea typeface="ＭＳ 明朝" charset="-128"/>
                <a:cs typeface="Times New Roman" charset="0"/>
              </a:rPr>
              <a:t>Marikki</a:t>
            </a:r>
            <a:r>
              <a:rPr lang="en-GB" sz="800" dirty="0" smtClean="0">
                <a:solidFill>
                  <a:srgbClr val="7030A0"/>
                </a:solidFill>
                <a:effectLst/>
                <a:latin typeface="Calibri" charset="0"/>
                <a:ea typeface="ＭＳ 明朝" charset="-128"/>
                <a:cs typeface="Times New Roman" charset="0"/>
              </a:rPr>
              <a:t> </a:t>
            </a:r>
            <a:r>
              <a:rPr lang="en-GB" sz="800" dirty="0" err="1" smtClean="0">
                <a:solidFill>
                  <a:srgbClr val="7030A0"/>
                </a:solidFill>
                <a:effectLst/>
                <a:latin typeface="Calibri" charset="0"/>
                <a:ea typeface="ＭＳ 明朝" charset="-128"/>
                <a:cs typeface="Times New Roman" charset="0"/>
              </a:rPr>
              <a:t>Arnkil</a:t>
            </a:r>
            <a:r>
              <a:rPr lang="en-GB" sz="800" dirty="0" smtClean="0">
                <a:solidFill>
                  <a:srgbClr val="7030A0"/>
                </a:solidFill>
                <a:effectLst/>
                <a:latin typeface="Calibri" charset="0"/>
                <a:ea typeface="ＭＳ 明朝" charset="-128"/>
                <a:cs typeface="Times New Roman" charset="0"/>
              </a:rPr>
              <a:t> [17] applied and modified the tool to analyse a practice that did not call itself dialogical at all – an Italian pedagogical approach called “Conversational didactics” – and found a “vein of gold” of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 the practice. It could well be, as </a:t>
            </a:r>
            <a:r>
              <a:rPr lang="en-GB" sz="800" dirty="0" err="1" smtClean="0">
                <a:solidFill>
                  <a:srgbClr val="7030A0"/>
                </a:solidFill>
                <a:effectLst/>
                <a:latin typeface="Calibri" charset="0"/>
                <a:ea typeface="ＭＳ 明朝" charset="-128"/>
                <a:cs typeface="Times New Roman" charset="0"/>
              </a:rPr>
              <a:t>Jaakko</a:t>
            </a:r>
            <a:r>
              <a:rPr lang="en-GB" sz="800" dirty="0" smtClean="0">
                <a:solidFill>
                  <a:srgbClr val="7030A0"/>
                </a:solidFill>
                <a:effectLst/>
                <a:latin typeface="Calibri" charset="0"/>
                <a:ea typeface="ＭＳ 明朝" charset="-128"/>
                <a:cs typeface="Times New Roman" charset="0"/>
              </a:rPr>
              <a:t> and I suggested in our book [2], that </a:t>
            </a:r>
            <a:r>
              <a:rPr lang="en-GB" sz="800" i="1" dirty="0" smtClean="0">
                <a:solidFill>
                  <a:srgbClr val="7030A0"/>
                </a:solidFill>
                <a:effectLst/>
                <a:latin typeface="Calibri" charset="0"/>
                <a:ea typeface="ＭＳ 明朝" charset="-128"/>
                <a:cs typeface="Times New Roman" charset="0"/>
              </a:rPr>
              <a:t>all</a:t>
            </a:r>
            <a:r>
              <a:rPr lang="en-GB" sz="800" dirty="0" smtClean="0">
                <a:solidFill>
                  <a:srgbClr val="7030A0"/>
                </a:solidFill>
                <a:effectLst/>
                <a:latin typeface="Calibri" charset="0"/>
                <a:ea typeface="ＭＳ 明朝" charset="-128"/>
                <a:cs typeface="Times New Roman" charset="0"/>
              </a:rPr>
              <a:t> relational practices that succeed in bringing about positive change have in fact a dialogical heart of responsiveness somewhere in the practice. My guess is that such practices are generating </a:t>
            </a:r>
            <a:r>
              <a:rPr lang="en-GB" sz="800" i="1" dirty="0" smtClean="0">
                <a:solidFill>
                  <a:srgbClr val="7030A0"/>
                </a:solidFill>
                <a:effectLst/>
                <a:latin typeface="Calibri" charset="0"/>
                <a:ea typeface="ＭＳ 明朝" charset="-128"/>
                <a:cs typeface="Times New Roman" charset="0"/>
              </a:rPr>
              <a:t>dialogical spaces</a:t>
            </a:r>
            <a:r>
              <a:rPr lang="en-GB" sz="800" dirty="0" smtClean="0">
                <a:solidFill>
                  <a:srgbClr val="7030A0"/>
                </a:solidFill>
                <a:effectLst/>
                <a:latin typeface="Calibri" charset="0"/>
                <a:ea typeface="ＭＳ 明朝" charset="-128"/>
                <a:cs typeface="Times New Roman" charset="0"/>
              </a:rPr>
              <a:t> and thus enable </a:t>
            </a:r>
            <a:r>
              <a:rPr lang="en-GB" sz="800" i="1" dirty="0" smtClean="0">
                <a:solidFill>
                  <a:srgbClr val="7030A0"/>
                </a:solidFill>
                <a:effectLst/>
                <a:latin typeface="Calibri" charset="0"/>
                <a:ea typeface="ＭＳ 明朝" charset="-128"/>
                <a:cs typeface="Times New Roman" charset="0"/>
              </a:rPr>
              <a:t>dialogical happenings of change</a:t>
            </a:r>
            <a:r>
              <a:rPr lang="en-GB" sz="800" dirty="0" smtClean="0">
                <a:solidFill>
                  <a:srgbClr val="7030A0"/>
                </a:solidFill>
                <a:effectLst/>
                <a:latin typeface="Calibri" charset="0"/>
                <a:ea typeface="ＭＳ 明朝" charset="-128"/>
                <a:cs typeface="Times New Roman" charset="0"/>
              </a:rPr>
              <a:t> to emerge – and that it is this that qualifies them to be considered as dialogical, regardless of the name that is given to the approach.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It would be worthwhile, I think, to search for further dialogical nuggets in relational practices regardless of their title. It is my hope that discussing the challenges for AD and OD in generating and preserving dialogical spaces will benefit discussions across the different schools of thought on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in general.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In some advanced municipalities in Finland, the top management supports cultural change towards AD by ordering professionals to fix one day as a common network day in their calendar. This is </a:t>
            </a:r>
            <a:r>
              <a:rPr lang="en-GB" sz="800" i="1" dirty="0" smtClean="0">
                <a:solidFill>
                  <a:srgbClr val="7030A0"/>
                </a:solidFill>
                <a:effectLst/>
                <a:latin typeface="Calibri" charset="0"/>
                <a:ea typeface="ＭＳ 明朝" charset="-128"/>
                <a:cs typeface="Times New Roman" charset="0"/>
              </a:rPr>
              <a:t>managing common time, </a:t>
            </a:r>
            <a:r>
              <a:rPr lang="en-GB" sz="800" dirty="0" smtClean="0">
                <a:solidFill>
                  <a:srgbClr val="7030A0"/>
                </a:solidFill>
                <a:effectLst/>
                <a:latin typeface="Calibri" charset="0"/>
                <a:ea typeface="ＭＳ 明朝" charset="-128"/>
                <a:cs typeface="Times New Roman" charset="0"/>
              </a:rPr>
              <a:t>arranging for spaces in time, which is an important condition for dialogical practices. In advanced mental hospitals like </a:t>
            </a:r>
            <a:r>
              <a:rPr lang="en-GB" sz="800" dirty="0" err="1" smtClean="0">
                <a:solidFill>
                  <a:srgbClr val="7030A0"/>
                </a:solidFill>
                <a:effectLst/>
                <a:latin typeface="Calibri" charset="0"/>
                <a:ea typeface="ＭＳ 明朝" charset="-128"/>
                <a:cs typeface="Times New Roman" charset="0"/>
              </a:rPr>
              <a:t>Keropudas</a:t>
            </a:r>
            <a:r>
              <a:rPr lang="en-GB" sz="800" dirty="0" smtClean="0">
                <a:solidFill>
                  <a:srgbClr val="7030A0"/>
                </a:solidFill>
                <a:effectLst/>
                <a:latin typeface="Calibri" charset="0"/>
                <a:ea typeface="ＭＳ 明朝" charset="-128"/>
                <a:cs typeface="Times New Roman" charset="0"/>
              </a:rPr>
              <a:t> in Finnish western Lapland, the head doctor ensures there are the time-spaces that OD requires, but there are strong demands for “cost-effectiveness” everywhere. Making professionals record and report the time spent per patient renders multi-person network meetings “unproductive” and encourages streamlined solo-processes. This </a:t>
            </a:r>
            <a:r>
              <a:rPr lang="en-GB" sz="800" i="1" dirty="0" smtClean="0">
                <a:solidFill>
                  <a:srgbClr val="7030A0"/>
                </a:solidFill>
                <a:effectLst/>
                <a:latin typeface="Calibri" charset="0"/>
                <a:ea typeface="ＭＳ 明朝" charset="-128"/>
                <a:cs typeface="Times New Roman" charset="0"/>
              </a:rPr>
              <a:t>mismanagement of common time</a:t>
            </a:r>
            <a:r>
              <a:rPr lang="en-GB" sz="800" dirty="0" smtClean="0">
                <a:solidFill>
                  <a:srgbClr val="7030A0"/>
                </a:solidFill>
                <a:effectLst/>
                <a:latin typeface="Calibri" charset="0"/>
                <a:ea typeface="ＭＳ 明朝" charset="-128"/>
                <a:cs typeface="Times New Roman" charset="0"/>
              </a:rPr>
              <a:t> is spreading to social services, too.</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More experiences of respectful dialogical encounters may lead people to expect respectful dialogical encounters as the “new normal”, and this could provide an important push for cultural change.</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Slowing down the pace of exchanges is in no way a general “rule” for </a:t>
            </a:r>
            <a:r>
              <a:rPr lang="en-GB" sz="800" dirty="0" err="1" smtClean="0">
                <a:solidFill>
                  <a:srgbClr val="7030A0"/>
                </a:solidFill>
                <a:effectLst/>
                <a:latin typeface="Calibri" charset="0"/>
                <a:ea typeface="ＭＳ 明朝" charset="-128"/>
                <a:cs typeface="Times New Roman" charset="0"/>
              </a:rPr>
              <a:t>dialogicity</a:t>
            </a:r>
            <a:r>
              <a:rPr lang="en-GB" sz="800" dirty="0" smtClean="0">
                <a:solidFill>
                  <a:srgbClr val="7030A0"/>
                </a:solidFill>
                <a:effectLst/>
                <a:latin typeface="Calibri" charset="0"/>
                <a:ea typeface="ＭＳ 明朝" charset="-128"/>
                <a:cs typeface="Times New Roman" charset="0"/>
              </a:rPr>
              <a:t>, and the pace of exchanges varies from culture to culture. Refraining from immediate comments could however be useful in everyday encounters. Commenting always interrupts two dialogues simultaneously, the external and the internal, and it could at times be helpful to wait before jumping in – and even to repeat what the Other has said and ask for more information about it.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Bef>
                <a:spcPts val="1000"/>
              </a:spcBef>
              <a:spcAft>
                <a:spcPts val="0"/>
              </a:spcAft>
            </a:pPr>
            <a:r>
              <a:rPr lang="en-GB" sz="800" b="1" dirty="0" smtClean="0">
                <a:solidFill>
                  <a:srgbClr val="7030A0"/>
                </a:solidFill>
                <a:effectLst/>
                <a:latin typeface="Calibri" charset="0"/>
                <a:ea typeface="ＭＳ ゴシック" charset="-128"/>
                <a:cs typeface="Times New Roman" charset="0"/>
              </a:rPr>
              <a:t>A word about social networks: </a:t>
            </a:r>
            <a:endParaRPr lang="fr-FR" sz="800" b="1" dirty="0" smtClean="0">
              <a:solidFill>
                <a:srgbClr val="7030A0"/>
              </a:solidFill>
              <a:effectLst/>
              <a:latin typeface="Calibri" charset="0"/>
              <a:ea typeface="ＭＳ ゴシック" charset="-128"/>
              <a:cs typeface="Times New Roman" charset="0"/>
            </a:endParaRPr>
          </a:p>
          <a:p>
            <a:pPr>
              <a:lnSpc>
                <a:spcPts val="1700"/>
              </a:lnSpc>
              <a:spcAft>
                <a:spcPts val="0"/>
              </a:spcAft>
            </a:pPr>
            <a:r>
              <a:rPr lang="en-GB" sz="800" dirty="0" smtClean="0">
                <a:solidFill>
                  <a:srgbClr val="7030A0"/>
                </a:solidFill>
                <a:effectLst/>
                <a:latin typeface="Calibri" charset="0"/>
                <a:ea typeface="ＭＳ 明朝" charset="-128"/>
                <a:cs typeface="Times New Roman" charset="0"/>
              </a:rPr>
              <a:t>Social networks comprise of private and professional persons. Who do you turn to if you are out of money, who do you turn to if you need practical help, who do you turn to if you want to discuss love secrets? Most probably there are more private persons in the social networks than those there for their job. Both private networks and professional networks are ever in motion. Even family relationships will flex with time with new members emerging and persons becoming more distant.</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err="1" smtClean="0">
                <a:solidFill>
                  <a:srgbClr val="7030A0"/>
                </a:solidFill>
                <a:effectLst/>
                <a:latin typeface="Calibri" charset="0"/>
                <a:ea typeface="ＭＳ 明朝" charset="-128"/>
                <a:cs typeface="Times New Roman" charset="0"/>
              </a:rPr>
              <a:t>Harlene</a:t>
            </a:r>
            <a:r>
              <a:rPr lang="en-GB" sz="800" dirty="0" smtClean="0">
                <a:solidFill>
                  <a:srgbClr val="7030A0"/>
                </a:solidFill>
                <a:effectLst/>
                <a:latin typeface="Calibri" charset="0"/>
                <a:ea typeface="ＭＳ 明朝" charset="-128"/>
                <a:cs typeface="Times New Roman" charset="0"/>
              </a:rPr>
              <a:t> Anderson and Harry </a:t>
            </a:r>
            <a:r>
              <a:rPr lang="en-GB" sz="800" dirty="0" err="1" smtClean="0">
                <a:solidFill>
                  <a:srgbClr val="7030A0"/>
                </a:solidFill>
                <a:effectLst/>
                <a:latin typeface="Calibri" charset="0"/>
                <a:ea typeface="ＭＳ 明朝" charset="-128"/>
                <a:cs typeface="Times New Roman" charset="0"/>
              </a:rPr>
              <a:t>Goolishian</a:t>
            </a:r>
            <a:r>
              <a:rPr lang="en-GB" sz="800" dirty="0" smtClean="0">
                <a:solidFill>
                  <a:srgbClr val="7030A0"/>
                </a:solidFill>
                <a:effectLst/>
                <a:latin typeface="Calibri" charset="0"/>
                <a:ea typeface="ＭＳ 明朝" charset="-128"/>
                <a:cs typeface="Times New Roman" charset="0"/>
              </a:rPr>
              <a:t> [11] first introduced the term </a:t>
            </a:r>
            <a:r>
              <a:rPr lang="en-GB" sz="800" i="1" dirty="0" smtClean="0">
                <a:solidFill>
                  <a:srgbClr val="7030A0"/>
                </a:solidFill>
                <a:effectLst/>
                <a:latin typeface="Calibri" charset="0"/>
                <a:ea typeface="ＭＳ 明朝" charset="-128"/>
                <a:cs typeface="Times New Roman" charset="0"/>
              </a:rPr>
              <a:t>”not-knowing”</a:t>
            </a:r>
            <a:r>
              <a:rPr lang="en-GB" sz="800" dirty="0" smtClean="0">
                <a:solidFill>
                  <a:srgbClr val="7030A0"/>
                </a:solidFill>
                <a:effectLst/>
                <a:latin typeface="Calibri" charset="0"/>
                <a:ea typeface="ＭＳ 明朝" charset="-128"/>
                <a:cs typeface="Times New Roman" charset="0"/>
              </a:rPr>
              <a:t> as an important position for psychotherapists and emphasized the importance of curiosity over pre-held theory-informed conceptions</a:t>
            </a:r>
            <a:r>
              <a:rPr lang="en-GB" sz="800" i="1" dirty="0" smtClean="0">
                <a:solidFill>
                  <a:srgbClr val="7030A0"/>
                </a:solidFill>
                <a:effectLst/>
                <a:latin typeface="Calibri" charset="0"/>
                <a:ea typeface="ＭＳ 明朝" charset="-128"/>
                <a:cs typeface="Times New Roman" charset="0"/>
              </a:rPr>
              <a:t>.</a:t>
            </a:r>
            <a:r>
              <a:rPr lang="en-GB" sz="800" dirty="0" smtClean="0">
                <a:solidFill>
                  <a:srgbClr val="7030A0"/>
                </a:solidFill>
                <a:effectLst/>
                <a:latin typeface="Calibri" charset="0"/>
                <a:ea typeface="ＭＳ 明朝" charset="-128"/>
                <a:cs typeface="Times New Roman" charset="0"/>
              </a:rPr>
              <a:t> Following </a:t>
            </a:r>
            <a:r>
              <a:rPr lang="en-GB" sz="800" dirty="0" err="1" smtClean="0">
                <a:solidFill>
                  <a:srgbClr val="7030A0"/>
                </a:solidFill>
                <a:effectLst/>
                <a:latin typeface="Calibri" charset="0"/>
                <a:ea typeface="ＭＳ 明朝" charset="-128"/>
                <a:cs typeface="Times New Roman" charset="0"/>
              </a:rPr>
              <a:t>Lévinas</a:t>
            </a:r>
            <a:r>
              <a:rPr lang="en-GB" sz="800" dirty="0" smtClean="0">
                <a:solidFill>
                  <a:srgbClr val="7030A0"/>
                </a:solidFill>
                <a:effectLst/>
                <a:latin typeface="Calibri" charset="0"/>
                <a:ea typeface="ＭＳ 明朝" charset="-128"/>
                <a:cs typeface="Times New Roman" charset="0"/>
              </a:rPr>
              <a:t>, who reminds that the Other will always remain more than we can grasp, I would like to add certainty in not-knowing in the sense that we certainly do not know the Other even if we have wonderful theoretical tools for interpreting. And this is why we need dialogue.</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Respecting Otherness could perhaps be most at stake in two opposite circumstances: On the one hand, in long-standing intimate relationships one may be tempted to assume one knows the Other already. On the other hand, a stranger who one fears or even detests may evoke disrespect instead of interest in the unique Other.</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Participants respond not only to something occurring in the immediate context but also continue dialogues elsewhere. Have you discussed e.g. disappointing arrangements at work with a colleague? Were you in a way addressing also the boss not present? </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Discussing authoritative discourse with finite utterances inviting compliance </a:t>
            </a:r>
            <a:r>
              <a:rPr lang="en-GB" sz="800" dirty="0" err="1" smtClean="0">
                <a:solidFill>
                  <a:srgbClr val="7030A0"/>
                </a:solidFill>
                <a:effectLst/>
                <a:latin typeface="Calibri" charset="0"/>
                <a:ea typeface="ＭＳ 明朝" charset="-128"/>
                <a:cs typeface="Times New Roman" charset="0"/>
              </a:rPr>
              <a:t>Bakhtin</a:t>
            </a:r>
            <a:r>
              <a:rPr lang="en-GB" sz="800" dirty="0" smtClean="0">
                <a:solidFill>
                  <a:srgbClr val="7030A0"/>
                </a:solidFill>
                <a:effectLst/>
                <a:latin typeface="Calibri" charset="0"/>
                <a:ea typeface="ＭＳ 明朝" charset="-128"/>
                <a:cs typeface="Times New Roman" charset="0"/>
              </a:rPr>
              <a:t> [15] points to religious dogma and other such hierarchically superior ideas that demand unconditional allegiance. I use the concept here to point to</a:t>
            </a:r>
            <a:r>
              <a:rPr lang="en-GB" sz="800" dirty="0" smtClean="0">
                <a:solidFill>
                  <a:srgbClr val="7030A0"/>
                </a:solidFill>
                <a:effectLst/>
                <a:latin typeface="Helvetica" charset="0"/>
                <a:ea typeface="Times New Roman" charset="0"/>
                <a:cs typeface="Times New Roman" charset="0"/>
              </a:rPr>
              <a:t> professional assessments, definitions and the like positioning the presenter as an authority.</a:t>
            </a:r>
            <a:endParaRPr lang="fr-FR" sz="800" dirty="0" smtClean="0">
              <a:solidFill>
                <a:srgbClr val="7030A0"/>
              </a:solidFill>
              <a:effectLst/>
              <a:latin typeface="Calibri" charset="0"/>
              <a:ea typeface="ＭＳ 明朝" charset="-128"/>
              <a:cs typeface="Times New Roman" charset="0"/>
            </a:endParaRPr>
          </a:p>
          <a:p>
            <a:pPr>
              <a:spcAft>
                <a:spcPts val="0"/>
              </a:spcAft>
            </a:pPr>
            <a:r>
              <a:rPr lang="en-GB" sz="800" dirty="0" smtClean="0">
                <a:solidFill>
                  <a:srgbClr val="7030A0"/>
                </a:solidFill>
                <a:effectLst/>
                <a:latin typeface="Calibri" charset="0"/>
                <a:ea typeface="ＭＳ 明朝" charset="-128"/>
                <a:cs typeface="Times New Roman" charset="0"/>
              </a:rPr>
              <a:t> </a:t>
            </a:r>
            <a:endParaRPr lang="fr-FR" sz="800" dirty="0">
              <a:solidFill>
                <a:srgbClr val="7030A0"/>
              </a:solidFill>
              <a:effectLst/>
              <a:latin typeface="Calibri" charset="0"/>
              <a:ea typeface="ＭＳ 明朝" charset="-128"/>
              <a:cs typeface="Times New Roman" charset="0"/>
            </a:endParaRPr>
          </a:p>
        </p:txBody>
      </p:sp>
      <p:pic>
        <p:nvPicPr>
          <p:cNvPr id="2050" name="Picture 2" descr=" Culture of Discernment | Art of Living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29" y="1646614"/>
            <a:ext cx="4186989" cy="3830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1186" y="514951"/>
            <a:ext cx="6096000" cy="6093976"/>
          </a:xfrm>
          <a:prstGeom prst="rect">
            <a:avLst/>
          </a:prstGeom>
        </p:spPr>
        <p:txBody>
          <a:bodyPr>
            <a:spAutoFit/>
          </a:bodyPr>
          <a:lstStyle/>
          <a:p>
            <a:pPr>
              <a:lnSpc>
                <a:spcPct val="150000"/>
              </a:lnSpc>
            </a:pPr>
            <a:r>
              <a:rPr lang="es-ES_tradnl" sz="2000" b="1" dirty="0" smtClean="0">
                <a:solidFill>
                  <a:schemeClr val="accent6">
                    <a:lumMod val="50000"/>
                  </a:schemeClr>
                </a:solidFill>
              </a:rPr>
              <a:t>Entrar en la conversación adaptando las intervenciones a el lenguaje y expresiones de los clientes</a:t>
            </a:r>
          </a:p>
          <a:p>
            <a:pPr>
              <a:lnSpc>
                <a:spcPct val="150000"/>
              </a:lnSpc>
            </a:pPr>
            <a:endParaRPr lang="es-ES_tradnl" sz="2000" b="1" dirty="0" smtClean="0">
              <a:solidFill>
                <a:schemeClr val="accent6">
                  <a:lumMod val="50000"/>
                </a:schemeClr>
              </a:solidFill>
            </a:endParaRPr>
          </a:p>
          <a:p>
            <a:pPr>
              <a:lnSpc>
                <a:spcPct val="150000"/>
              </a:lnSpc>
            </a:pPr>
            <a:r>
              <a:rPr lang="es-ES_tradnl" sz="2000" b="1" dirty="0" smtClean="0">
                <a:solidFill>
                  <a:schemeClr val="accent6">
                    <a:lumMod val="50000"/>
                  </a:schemeClr>
                </a:solidFill>
              </a:rPr>
              <a:t>Los miembros de la red comienzan a adoptar el lenguaje de los facilitadores</a:t>
            </a:r>
          </a:p>
          <a:p>
            <a:pPr>
              <a:lnSpc>
                <a:spcPct val="150000"/>
              </a:lnSpc>
            </a:pPr>
            <a:endParaRPr lang="es-ES_tradnl" sz="2000" b="1" dirty="0" smtClean="0">
              <a:solidFill>
                <a:schemeClr val="accent6">
                  <a:lumMod val="50000"/>
                </a:schemeClr>
              </a:solidFill>
            </a:endParaRPr>
          </a:p>
          <a:p>
            <a:pPr>
              <a:lnSpc>
                <a:spcPct val="150000"/>
              </a:lnSpc>
            </a:pPr>
            <a:r>
              <a:rPr lang="es-ES_tradnl" sz="2000" b="1" dirty="0" smtClean="0">
                <a:solidFill>
                  <a:schemeClr val="accent6">
                    <a:lumMod val="50000"/>
                  </a:schemeClr>
                </a:solidFill>
              </a:rPr>
              <a:t> Cuando se siente que somos escuchados es posible entrar a escuchar los otros, sus experiencias y opiniones</a:t>
            </a:r>
          </a:p>
          <a:p>
            <a:pPr>
              <a:lnSpc>
                <a:spcPct val="150000"/>
              </a:lnSpc>
            </a:pPr>
            <a:endParaRPr lang="es-ES_tradnl" sz="2000" b="1" dirty="0" smtClean="0">
              <a:solidFill>
                <a:schemeClr val="accent6">
                  <a:lumMod val="50000"/>
                </a:schemeClr>
              </a:solidFill>
            </a:endParaRPr>
          </a:p>
          <a:p>
            <a:pPr>
              <a:lnSpc>
                <a:spcPct val="150000"/>
              </a:lnSpc>
            </a:pPr>
            <a:r>
              <a:rPr lang="es-ES_tradnl" sz="2000" b="1" dirty="0" smtClean="0">
                <a:solidFill>
                  <a:schemeClr val="accent6">
                    <a:lumMod val="50000"/>
                  </a:schemeClr>
                </a:solidFill>
              </a:rPr>
              <a:t>Crear una área de lenguaje común, puentes de significaciones</a:t>
            </a:r>
            <a:endParaRPr lang="es-ES_tradnl" sz="2000" b="1" dirty="0">
              <a:solidFill>
                <a:schemeClr val="accent6">
                  <a:lumMod val="50000"/>
                </a:schemeClr>
              </a:solidFill>
            </a:endParaRPr>
          </a:p>
        </p:txBody>
      </p:sp>
      <p:sp>
        <p:nvSpPr>
          <p:cNvPr id="4" name="ZoneTexte 3"/>
          <p:cNvSpPr txBox="1"/>
          <p:nvPr/>
        </p:nvSpPr>
        <p:spPr>
          <a:xfrm>
            <a:off x="481263" y="514951"/>
            <a:ext cx="3631122" cy="523220"/>
          </a:xfrm>
          <a:prstGeom prst="rect">
            <a:avLst/>
          </a:prstGeom>
          <a:noFill/>
        </p:spPr>
        <p:txBody>
          <a:bodyPr wrap="none" rtlCol="0">
            <a:spAutoFit/>
          </a:bodyPr>
          <a:lstStyle/>
          <a:p>
            <a:r>
              <a:rPr lang="es-ES_tradnl" sz="2800" dirty="0" smtClean="0">
                <a:solidFill>
                  <a:srgbClr val="7030A0"/>
                </a:solidFill>
              </a:rPr>
              <a:t>Iniciando la reunión</a:t>
            </a:r>
            <a:endParaRPr lang="es-ES_tradnl" sz="2800" dirty="0">
              <a:solidFill>
                <a:srgbClr val="7030A0"/>
              </a:solidFill>
            </a:endParaRPr>
          </a:p>
        </p:txBody>
      </p:sp>
    </p:spTree>
    <p:extLst>
      <p:ext uri="{BB962C8B-B14F-4D97-AF65-F5344CB8AC3E}">
        <p14:creationId xmlns:p14="http://schemas.microsoft.com/office/powerpoint/2010/main" val="196152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5" name="Rectangle 4"/>
          <p:cNvSpPr/>
          <p:nvPr/>
        </p:nvSpPr>
        <p:spPr>
          <a:xfrm>
            <a:off x="0" y="2559"/>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ZoneTexte 1"/>
          <p:cNvSpPr txBox="1"/>
          <p:nvPr/>
        </p:nvSpPr>
        <p:spPr>
          <a:xfrm>
            <a:off x="485776" y="2559"/>
            <a:ext cx="10182224" cy="923330"/>
          </a:xfrm>
          <a:prstGeom prst="rect">
            <a:avLst/>
          </a:prstGeom>
          <a:noFill/>
        </p:spPr>
        <p:txBody>
          <a:bodyPr wrap="square" rtlCol="0">
            <a:spAutoFit/>
          </a:bodyPr>
          <a:lstStyle/>
          <a:p>
            <a:r>
              <a:rPr lang="es-ES_tradnl" sz="5400" b="1" dirty="0" smtClean="0">
                <a:solidFill>
                  <a:schemeClr val="accent1">
                    <a:lumMod val="50000"/>
                  </a:schemeClr>
                </a:solidFill>
                <a:latin typeface="+mj-lt"/>
              </a:rPr>
              <a:t>Cerrar la reunión</a:t>
            </a:r>
          </a:p>
        </p:txBody>
      </p:sp>
      <p:sp>
        <p:nvSpPr>
          <p:cNvPr id="4" name="Rectangle 3"/>
          <p:cNvSpPr/>
          <p:nvPr/>
        </p:nvSpPr>
        <p:spPr>
          <a:xfrm>
            <a:off x="485776" y="1908065"/>
            <a:ext cx="11456842" cy="3970318"/>
          </a:xfrm>
          <a:prstGeom prst="rect">
            <a:avLst/>
          </a:prstGeom>
        </p:spPr>
        <p:txBody>
          <a:bodyPr wrap="square">
            <a:spAutoFit/>
          </a:bodyPr>
          <a:lstStyle/>
          <a:p>
            <a:pPr marL="342900" indent="-342900">
              <a:lnSpc>
                <a:spcPct val="150000"/>
              </a:lnSpc>
              <a:buFont typeface="Arial" charset="0"/>
              <a:buChar char="•"/>
            </a:pPr>
            <a:r>
              <a:rPr lang="es-ES_tradnl" sz="2400" dirty="0" smtClean="0">
                <a:solidFill>
                  <a:srgbClr val="7030A0"/>
                </a:solidFill>
              </a:rPr>
              <a:t>Preparación </a:t>
            </a:r>
            <a:r>
              <a:rPr lang="es-ES_tradnl" sz="2400" dirty="0" smtClean="0">
                <a:solidFill>
                  <a:srgbClr val="7030A0"/>
                </a:solidFill>
              </a:rPr>
              <a:t>: </a:t>
            </a:r>
            <a:r>
              <a:rPr lang="es-ES_tradnl" sz="2400" dirty="0" smtClean="0">
                <a:solidFill>
                  <a:srgbClr val="7030A0"/>
                </a:solidFill>
              </a:rPr>
              <a:t>Estimar el tiempo que queda y el clima emocional presente. </a:t>
            </a:r>
          </a:p>
          <a:p>
            <a:pPr marL="342900" indent="-342900">
              <a:lnSpc>
                <a:spcPct val="150000"/>
              </a:lnSpc>
              <a:buFont typeface="Arial" charset="0"/>
              <a:buChar char="•"/>
            </a:pPr>
            <a:r>
              <a:rPr lang="es-ES_tradnl" sz="2400" dirty="0" smtClean="0">
                <a:solidFill>
                  <a:srgbClr val="7030A0"/>
                </a:solidFill>
              </a:rPr>
              <a:t>No comenzar nuevos problemas. Intentar finir en algo confortable aunque no sea 100 %</a:t>
            </a:r>
          </a:p>
          <a:p>
            <a:pPr marL="342900" indent="-342900">
              <a:lnSpc>
                <a:spcPct val="150000"/>
              </a:lnSpc>
              <a:buFont typeface="Arial" charset="0"/>
              <a:buChar char="•"/>
            </a:pPr>
            <a:r>
              <a:rPr lang="es-ES_tradnl" sz="2400" dirty="0" smtClean="0">
                <a:solidFill>
                  <a:srgbClr val="7030A0"/>
                </a:solidFill>
              </a:rPr>
              <a:t>Consultar ? </a:t>
            </a:r>
            <a:r>
              <a:rPr lang="es-ES_tradnl" sz="2400" dirty="0" smtClean="0">
                <a:solidFill>
                  <a:srgbClr val="7030A0"/>
                </a:solidFill>
              </a:rPr>
              <a:t>Preguntarse en que estamos ? Como ha sido hoy ?</a:t>
            </a:r>
            <a:r>
              <a:rPr lang="es-ES_tradnl" sz="2400" dirty="0">
                <a:solidFill>
                  <a:srgbClr val="7030A0"/>
                </a:solidFill>
              </a:rPr>
              <a:t> </a:t>
            </a:r>
            <a:r>
              <a:rPr lang="es-ES_tradnl" sz="2400" dirty="0" smtClean="0">
                <a:solidFill>
                  <a:srgbClr val="7030A0"/>
                </a:solidFill>
              </a:rPr>
              <a:t>Como </a:t>
            </a:r>
            <a:r>
              <a:rPr lang="es-ES_tradnl" sz="2400" dirty="0">
                <a:solidFill>
                  <a:srgbClr val="7030A0"/>
                </a:solidFill>
              </a:rPr>
              <a:t>fue la reunión para Uds. ?</a:t>
            </a:r>
          </a:p>
          <a:p>
            <a:pPr marL="342900" indent="-342900">
              <a:lnSpc>
                <a:spcPct val="150000"/>
              </a:lnSpc>
              <a:buFont typeface="Arial" charset="0"/>
              <a:buChar char="•"/>
            </a:pPr>
            <a:endParaRPr lang="es-ES_tradnl" sz="2400" dirty="0">
              <a:solidFill>
                <a:srgbClr val="7030A0"/>
              </a:solidFill>
            </a:endParaRPr>
          </a:p>
        </p:txBody>
      </p:sp>
    </p:spTree>
    <p:extLst>
      <p:ext uri="{BB962C8B-B14F-4D97-AF65-F5344CB8AC3E}">
        <p14:creationId xmlns:p14="http://schemas.microsoft.com/office/powerpoint/2010/main" val="719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ZoneTexte 1"/>
          <p:cNvSpPr txBox="1"/>
          <p:nvPr/>
        </p:nvSpPr>
        <p:spPr>
          <a:xfrm>
            <a:off x="485776" y="2559"/>
            <a:ext cx="10182224" cy="923330"/>
          </a:xfrm>
          <a:prstGeom prst="rect">
            <a:avLst/>
          </a:prstGeom>
          <a:noFill/>
        </p:spPr>
        <p:txBody>
          <a:bodyPr wrap="square" rtlCol="0">
            <a:spAutoFit/>
          </a:bodyPr>
          <a:lstStyle/>
          <a:p>
            <a:r>
              <a:rPr lang="es-ES_tradnl" sz="5400" b="1" dirty="0" smtClean="0">
                <a:solidFill>
                  <a:schemeClr val="accent1">
                    <a:lumMod val="50000"/>
                  </a:schemeClr>
                </a:solidFill>
                <a:latin typeface="+mj-lt"/>
              </a:rPr>
              <a:t>Cerrar la reunión</a:t>
            </a:r>
          </a:p>
        </p:txBody>
      </p:sp>
      <p:sp>
        <p:nvSpPr>
          <p:cNvPr id="4" name="Rectangle 3"/>
          <p:cNvSpPr/>
          <p:nvPr/>
        </p:nvSpPr>
        <p:spPr>
          <a:xfrm>
            <a:off x="485776" y="925889"/>
            <a:ext cx="11456842" cy="5632311"/>
          </a:xfrm>
          <a:prstGeom prst="rect">
            <a:avLst/>
          </a:prstGeom>
        </p:spPr>
        <p:txBody>
          <a:bodyPr wrap="square">
            <a:spAutoFit/>
          </a:bodyPr>
          <a:lstStyle/>
          <a:p>
            <a:pPr marL="342900" indent="-342900">
              <a:lnSpc>
                <a:spcPct val="150000"/>
              </a:lnSpc>
              <a:buFont typeface="Arial" charset="0"/>
              <a:buChar char="•"/>
            </a:pPr>
            <a:r>
              <a:rPr lang="es-ES_tradnl" sz="2400" dirty="0" smtClean="0">
                <a:solidFill>
                  <a:srgbClr val="7030A0"/>
                </a:solidFill>
              </a:rPr>
              <a:t>Ha habido algunas pistas ? No se ha hecho todo pero avanzamos en</a:t>
            </a:r>
            <a:r>
              <a:rPr lang="is-IS" sz="2400" dirty="0" smtClean="0">
                <a:solidFill>
                  <a:srgbClr val="7030A0"/>
                </a:solidFill>
              </a:rPr>
              <a:t>…!</a:t>
            </a:r>
            <a:endParaRPr lang="es-ES_tradnl" sz="2400" dirty="0" smtClean="0">
              <a:solidFill>
                <a:srgbClr val="7030A0"/>
              </a:solidFill>
            </a:endParaRPr>
          </a:p>
          <a:p>
            <a:pPr marL="342900" indent="-342900">
              <a:lnSpc>
                <a:spcPct val="150000"/>
              </a:lnSpc>
              <a:buFont typeface="Arial" charset="0"/>
              <a:buChar char="•"/>
            </a:pPr>
            <a:r>
              <a:rPr lang="es-ES_tradnl" sz="2400" dirty="0" smtClean="0">
                <a:solidFill>
                  <a:srgbClr val="7030A0"/>
                </a:solidFill>
              </a:rPr>
              <a:t>La persona se ve inquieta ? Insatisfecha ? </a:t>
            </a:r>
          </a:p>
          <a:p>
            <a:pPr marL="342900" indent="-342900">
              <a:lnSpc>
                <a:spcPct val="150000"/>
              </a:lnSpc>
              <a:buFont typeface="Arial" charset="0"/>
              <a:buChar char="•"/>
            </a:pPr>
            <a:endParaRPr lang="es-ES_tradnl" sz="2400" dirty="0" smtClean="0">
              <a:solidFill>
                <a:srgbClr val="7030A0"/>
              </a:solidFill>
            </a:endParaRPr>
          </a:p>
          <a:p>
            <a:pPr marL="342900" indent="-342900">
              <a:lnSpc>
                <a:spcPct val="150000"/>
              </a:lnSpc>
              <a:buFont typeface="Arial" charset="0"/>
              <a:buChar char="•"/>
            </a:pPr>
            <a:r>
              <a:rPr lang="es-ES_tradnl" sz="2400" dirty="0" smtClean="0">
                <a:solidFill>
                  <a:srgbClr val="7030A0"/>
                </a:solidFill>
              </a:rPr>
              <a:t>Invitarla a dar un resumen, lo que ella se lleva hoy de la reunión ? </a:t>
            </a:r>
            <a:endParaRPr lang="es-ES_tradnl" sz="2400" dirty="0" smtClean="0">
              <a:solidFill>
                <a:srgbClr val="7030A0"/>
              </a:solidFill>
            </a:endParaRPr>
          </a:p>
          <a:p>
            <a:pPr marL="342900" indent="-342900">
              <a:lnSpc>
                <a:spcPct val="150000"/>
              </a:lnSpc>
              <a:buFont typeface="Arial" charset="0"/>
              <a:buChar char="•"/>
            </a:pPr>
            <a:r>
              <a:rPr lang="es-ES_tradnl" sz="2400" dirty="0">
                <a:solidFill>
                  <a:srgbClr val="7030A0"/>
                </a:solidFill>
              </a:rPr>
              <a:t>P</a:t>
            </a:r>
            <a:r>
              <a:rPr lang="es-ES_tradnl" sz="2400" dirty="0" smtClean="0">
                <a:solidFill>
                  <a:srgbClr val="7030A0"/>
                </a:solidFill>
              </a:rPr>
              <a:t>roposición </a:t>
            </a:r>
            <a:r>
              <a:rPr lang="es-ES_tradnl" sz="2400" dirty="0" smtClean="0">
                <a:solidFill>
                  <a:srgbClr val="7030A0"/>
                </a:solidFill>
              </a:rPr>
              <a:t>de terminar si no hay </a:t>
            </a:r>
            <a:r>
              <a:rPr lang="es-ES_tradnl" sz="2400" dirty="0" smtClean="0">
                <a:solidFill>
                  <a:srgbClr val="7030A0"/>
                </a:solidFill>
              </a:rPr>
              <a:t>nada </a:t>
            </a:r>
            <a:r>
              <a:rPr lang="es-ES_tradnl" sz="2400" dirty="0" smtClean="0">
                <a:solidFill>
                  <a:srgbClr val="7030A0"/>
                </a:solidFill>
              </a:rPr>
              <a:t>mas </a:t>
            </a:r>
            <a:r>
              <a:rPr lang="es-ES_tradnl" sz="2400" dirty="0" smtClean="0">
                <a:solidFill>
                  <a:srgbClr val="7030A0"/>
                </a:solidFill>
              </a:rPr>
              <a:t>?</a:t>
            </a:r>
          </a:p>
          <a:p>
            <a:pPr marL="342900" indent="-342900">
              <a:lnSpc>
                <a:spcPct val="150000"/>
              </a:lnSpc>
              <a:buFont typeface="Arial" charset="0"/>
              <a:buChar char="•"/>
            </a:pPr>
            <a:endParaRPr lang="es-ES_tradnl" sz="2400" dirty="0" smtClean="0">
              <a:solidFill>
                <a:srgbClr val="7030A0"/>
              </a:solidFill>
            </a:endParaRPr>
          </a:p>
          <a:p>
            <a:pPr marL="342900" indent="-342900">
              <a:lnSpc>
                <a:spcPct val="150000"/>
              </a:lnSpc>
              <a:buFont typeface="Arial" charset="0"/>
              <a:buChar char="•"/>
            </a:pPr>
            <a:r>
              <a:rPr lang="es-ES_tradnl" sz="2400" dirty="0" smtClean="0">
                <a:solidFill>
                  <a:srgbClr val="7030A0"/>
                </a:solidFill>
              </a:rPr>
              <a:t>Hacer un resumen de lo que se discutió  y que decisiones se hicieron o quedan en veremos ! Cosas practicas.</a:t>
            </a:r>
          </a:p>
          <a:p>
            <a:pPr marL="342900" indent="-342900">
              <a:lnSpc>
                <a:spcPct val="150000"/>
              </a:lnSpc>
              <a:buFont typeface="Arial" charset="0"/>
              <a:buChar char="•"/>
            </a:pPr>
            <a:endParaRPr lang="es-ES_tradnl" sz="2400" dirty="0">
              <a:solidFill>
                <a:srgbClr val="7030A0"/>
              </a:solidFill>
            </a:endParaRPr>
          </a:p>
          <a:p>
            <a:pPr marL="342900" indent="-342900">
              <a:lnSpc>
                <a:spcPct val="150000"/>
              </a:lnSpc>
              <a:buFont typeface="Arial" charset="0"/>
              <a:buChar char="•"/>
            </a:pPr>
            <a:r>
              <a:rPr lang="es-ES_tradnl" sz="2400" dirty="0" smtClean="0">
                <a:solidFill>
                  <a:srgbClr val="7030A0"/>
                </a:solidFill>
              </a:rPr>
              <a:t>Preguntar como seguir : nueva reunión? Cuando ?</a:t>
            </a:r>
            <a:endParaRPr lang="es-ES_tradnl" sz="2400" dirty="0" smtClean="0">
              <a:solidFill>
                <a:srgbClr val="7030A0"/>
              </a:solidFill>
            </a:endParaRPr>
          </a:p>
        </p:txBody>
      </p:sp>
    </p:spTree>
    <p:extLst>
      <p:ext uri="{BB962C8B-B14F-4D97-AF65-F5344CB8AC3E}">
        <p14:creationId xmlns:p14="http://schemas.microsoft.com/office/powerpoint/2010/main" val="197844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1" name="Google Shape;647;p26"/>
          <p:cNvSpPr/>
          <p:nvPr/>
        </p:nvSpPr>
        <p:spPr>
          <a:xfrm>
            <a:off x="3023617" y="2157360"/>
            <a:ext cx="669073" cy="472215"/>
          </a:xfrm>
          <a:prstGeom prst="rect">
            <a:avLst/>
          </a:prstGeom>
        </p:spPr>
        <p:txBody>
          <a:bodyPr>
            <a:prstTxWarp prst="textPlain">
              <a:avLst/>
            </a:prstTxWarp>
          </a:bodyPr>
          <a:lstStyle/>
          <a:p>
            <a:pPr lvl="0" algn="ctr"/>
            <a:endParaRPr b="0" i="0" dirty="0">
              <a:ln w="38100" cap="flat" cmpd="sng">
                <a:solidFill>
                  <a:schemeClr val="accent5"/>
                </a:solidFill>
                <a:prstDash val="solid"/>
                <a:round/>
                <a:headEnd type="none" w="sm" len="sm"/>
                <a:tailEnd type="none" w="sm" len="sm"/>
              </a:ln>
              <a:solidFill>
                <a:schemeClr val="lt2"/>
              </a:solidFill>
            </a:endParaRPr>
          </a:p>
        </p:txBody>
      </p:sp>
      <p:sp>
        <p:nvSpPr>
          <p:cNvPr id="8" name="ZoneTexte 7"/>
          <p:cNvSpPr txBox="1"/>
          <p:nvPr/>
        </p:nvSpPr>
        <p:spPr>
          <a:xfrm>
            <a:off x="4219151" y="2664851"/>
            <a:ext cx="3134780" cy="830997"/>
          </a:xfrm>
          <a:prstGeom prst="rect">
            <a:avLst/>
          </a:prstGeom>
          <a:noFill/>
        </p:spPr>
        <p:txBody>
          <a:bodyPr wrap="square" rtlCol="0">
            <a:spAutoFit/>
          </a:bodyPr>
          <a:lstStyle/>
          <a:p>
            <a:pPr algn="ctr"/>
            <a:r>
              <a:rPr lang="es-ES_tradnl" sz="4800" dirty="0" smtClean="0">
                <a:solidFill>
                  <a:srgbClr val="7030A0"/>
                </a:solidFill>
              </a:rPr>
              <a:t>MERCI !</a:t>
            </a:r>
            <a:endParaRPr lang="es-ES_tradnl" sz="4800" dirty="0">
              <a:solidFill>
                <a:srgbClr val="7030A0"/>
              </a:solidFill>
            </a:endParaRPr>
          </a:p>
        </p:txBody>
      </p:sp>
      <p:sp>
        <p:nvSpPr>
          <p:cNvPr id="9" name="ZoneTexte 8"/>
          <p:cNvSpPr txBox="1"/>
          <p:nvPr/>
        </p:nvSpPr>
        <p:spPr>
          <a:xfrm>
            <a:off x="2140324" y="264965"/>
            <a:ext cx="7292434" cy="2062103"/>
          </a:xfrm>
          <a:prstGeom prst="rect">
            <a:avLst/>
          </a:prstGeom>
          <a:noFill/>
        </p:spPr>
        <p:txBody>
          <a:bodyPr wrap="square" rtlCol="0">
            <a:spAutoFit/>
          </a:bodyPr>
          <a:lstStyle/>
          <a:p>
            <a:pPr algn="ctr">
              <a:lnSpc>
                <a:spcPct val="200000"/>
              </a:lnSpc>
            </a:pPr>
            <a:r>
              <a:rPr lang="fr-CH" sz="3200" b="1" dirty="0" smtClean="0">
                <a:solidFill>
                  <a:srgbClr val="7030A0"/>
                </a:solidFill>
              </a:rPr>
              <a:t>Références en  </a:t>
            </a:r>
            <a:r>
              <a:rPr lang="fr-CH" sz="3200" b="1" dirty="0" err="1" smtClean="0">
                <a:solidFill>
                  <a:srgbClr val="7030A0"/>
                </a:solidFill>
              </a:rPr>
              <a:t>www.dialogueformation.com</a:t>
            </a:r>
            <a:endParaRPr lang="fr-CH" sz="3200" b="1" dirty="0">
              <a:solidFill>
                <a:srgbClr val="7030A0"/>
              </a:solidFill>
            </a:endParaRPr>
          </a:p>
        </p:txBody>
      </p:sp>
      <p:pic>
        <p:nvPicPr>
          <p:cNvPr id="3" name="Image 2"/>
          <p:cNvPicPr>
            <a:picLocks noChangeAspect="1"/>
          </p:cNvPicPr>
          <p:nvPr/>
        </p:nvPicPr>
        <p:blipFill>
          <a:blip r:embed="rId3"/>
          <a:stretch>
            <a:fillRect/>
          </a:stretch>
        </p:blipFill>
        <p:spPr>
          <a:xfrm>
            <a:off x="2140324" y="3905078"/>
            <a:ext cx="7292434" cy="2952922"/>
          </a:xfrm>
          <a:prstGeom prst="rect">
            <a:avLst/>
          </a:prstGeom>
        </p:spPr>
      </p:pic>
    </p:spTree>
    <p:extLst>
      <p:ext uri="{BB962C8B-B14F-4D97-AF65-F5344CB8AC3E}">
        <p14:creationId xmlns:p14="http://schemas.microsoft.com/office/powerpoint/2010/main" val="106739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6" name="ZoneTexte 5"/>
          <p:cNvSpPr txBox="1"/>
          <p:nvPr/>
        </p:nvSpPr>
        <p:spPr>
          <a:xfrm>
            <a:off x="1253068" y="150039"/>
            <a:ext cx="10414000" cy="523220"/>
          </a:xfrm>
          <a:prstGeom prst="rect">
            <a:avLst/>
          </a:prstGeom>
          <a:noFill/>
        </p:spPr>
        <p:txBody>
          <a:bodyPr wrap="square" rtlCol="0">
            <a:spAutoFit/>
          </a:bodyPr>
          <a:lstStyle/>
          <a:p>
            <a:pPr algn="ctr"/>
            <a:r>
              <a:rPr lang="es-ES" sz="2800" b="1" dirty="0" smtClean="0">
                <a:solidFill>
                  <a:schemeClr val="accent1">
                    <a:lumMod val="50000"/>
                  </a:schemeClr>
                </a:solidFill>
              </a:rPr>
              <a:t>Taller experiencial abrir y cerrar una reunión dialógica</a:t>
            </a:r>
            <a:endParaRPr lang="fr-FR" sz="2800" dirty="0" smtClean="0">
              <a:solidFill>
                <a:schemeClr val="accent1">
                  <a:lumMod val="50000"/>
                </a:schemeClr>
              </a:solidFill>
            </a:endParaRPr>
          </a:p>
        </p:txBody>
      </p:sp>
      <p:sp>
        <p:nvSpPr>
          <p:cNvPr id="3" name="ZoneTexte 2"/>
          <p:cNvSpPr txBox="1"/>
          <p:nvPr/>
        </p:nvSpPr>
        <p:spPr>
          <a:xfrm>
            <a:off x="285558" y="1240962"/>
            <a:ext cx="11620884" cy="5509200"/>
          </a:xfrm>
          <a:prstGeom prst="rect">
            <a:avLst/>
          </a:prstGeom>
          <a:noFill/>
        </p:spPr>
        <p:txBody>
          <a:bodyPr wrap="square" rtlCol="0">
            <a:spAutoFit/>
          </a:bodyPr>
          <a:lstStyle/>
          <a:p>
            <a:r>
              <a:rPr lang="es-ES_tradnl" sz="1600" dirty="0" smtClean="0">
                <a:solidFill>
                  <a:schemeClr val="accent1">
                    <a:lumMod val="50000"/>
                  </a:schemeClr>
                </a:solidFill>
              </a:rPr>
              <a:t>Judith M. Brown	- </a:t>
            </a:r>
            <a:r>
              <a:rPr lang="es-ES_tradnl" sz="1600" dirty="0" err="1" smtClean="0">
                <a:solidFill>
                  <a:schemeClr val="accent1">
                    <a:lumMod val="50000"/>
                  </a:schemeClr>
                </a:solidFill>
              </a:rPr>
              <a:t>The</a:t>
            </a:r>
            <a:r>
              <a:rPr lang="es-ES_tradnl" sz="1600" dirty="0" smtClean="0">
                <a:solidFill>
                  <a:schemeClr val="accent1">
                    <a:lumMod val="50000"/>
                  </a:schemeClr>
                </a:solidFill>
              </a:rPr>
              <a:t> </a:t>
            </a:r>
            <a:r>
              <a:rPr lang="es-ES_tradnl" sz="1600" dirty="0" err="1" smtClean="0">
                <a:solidFill>
                  <a:schemeClr val="accent1">
                    <a:lumMod val="50000"/>
                  </a:schemeClr>
                </a:solidFill>
              </a:rPr>
              <a:t>Milan</a:t>
            </a:r>
            <a:r>
              <a:rPr lang="es-ES_tradnl" sz="1600" dirty="0" smtClean="0">
                <a:solidFill>
                  <a:schemeClr val="accent1">
                    <a:lumMod val="50000"/>
                  </a:schemeClr>
                </a:solidFill>
              </a:rPr>
              <a:t> </a:t>
            </a:r>
            <a:r>
              <a:rPr lang="es-ES_tradnl" sz="1600" dirty="0" err="1" smtClean="0">
                <a:solidFill>
                  <a:schemeClr val="accent1">
                    <a:lumMod val="50000"/>
                  </a:schemeClr>
                </a:solidFill>
              </a:rPr>
              <a:t>principles</a:t>
            </a:r>
            <a:r>
              <a:rPr lang="es-ES_tradnl" sz="1600" dirty="0" smtClean="0">
                <a:solidFill>
                  <a:schemeClr val="accent1">
                    <a:lumMod val="50000"/>
                  </a:schemeClr>
                </a:solidFill>
              </a:rPr>
              <a:t> of </a:t>
            </a:r>
            <a:r>
              <a:rPr lang="es-ES_tradnl" sz="1600" dirty="0" err="1" smtClean="0">
                <a:solidFill>
                  <a:schemeClr val="accent1">
                    <a:lumMod val="50000"/>
                  </a:schemeClr>
                </a:solidFill>
              </a:rPr>
              <a:t>hypothesising</a:t>
            </a:r>
            <a:r>
              <a:rPr lang="es-ES_tradnl" sz="1600" dirty="0" smtClean="0">
                <a:solidFill>
                  <a:schemeClr val="accent1">
                    <a:lumMod val="50000"/>
                  </a:schemeClr>
                </a:solidFill>
              </a:rPr>
              <a:t>, </a:t>
            </a:r>
            <a:r>
              <a:rPr lang="es-ES_tradnl" sz="1600" dirty="0" err="1" smtClean="0">
                <a:solidFill>
                  <a:schemeClr val="accent1">
                    <a:lumMod val="50000"/>
                  </a:schemeClr>
                </a:solidFill>
              </a:rPr>
              <a:t>circularity</a:t>
            </a:r>
            <a:r>
              <a:rPr lang="es-ES_tradnl" sz="1600" dirty="0" smtClean="0">
                <a:solidFill>
                  <a:schemeClr val="accent1">
                    <a:lumMod val="50000"/>
                  </a:schemeClr>
                </a:solidFill>
              </a:rPr>
              <a:t> and </a:t>
            </a:r>
            <a:r>
              <a:rPr lang="es-ES_tradnl" sz="1600" dirty="0" err="1" smtClean="0">
                <a:solidFill>
                  <a:schemeClr val="accent1">
                    <a:lumMod val="50000"/>
                  </a:schemeClr>
                </a:solidFill>
              </a:rPr>
              <a:t>neutrality</a:t>
            </a:r>
            <a:r>
              <a:rPr lang="es-ES_tradnl" sz="1600" dirty="0" smtClean="0">
                <a:solidFill>
                  <a:schemeClr val="accent1">
                    <a:lumMod val="50000"/>
                  </a:schemeClr>
                </a:solidFill>
              </a:rPr>
              <a:t> in </a:t>
            </a:r>
            <a:r>
              <a:rPr lang="es-ES_tradnl" sz="1600" dirty="0" err="1" smtClean="0">
                <a:solidFill>
                  <a:schemeClr val="accent1">
                    <a:lumMod val="50000"/>
                  </a:schemeClr>
                </a:solidFill>
              </a:rPr>
              <a:t>dialogical</a:t>
            </a:r>
            <a:r>
              <a:rPr lang="es-ES_tradnl" sz="1600" dirty="0" smtClean="0">
                <a:solidFill>
                  <a:schemeClr val="accent1">
                    <a:lumMod val="50000"/>
                  </a:schemeClr>
                </a:solidFill>
              </a:rPr>
              <a:t> </a:t>
            </a:r>
            <a:r>
              <a:rPr lang="es-ES_tradnl" sz="1600" dirty="0" err="1" smtClean="0">
                <a:solidFill>
                  <a:schemeClr val="accent1">
                    <a:lumMod val="50000"/>
                  </a:schemeClr>
                </a:solidFill>
              </a:rPr>
              <a:t>family</a:t>
            </a:r>
            <a:r>
              <a:rPr lang="es-ES_tradnl" sz="1600" dirty="0" smtClean="0">
                <a:solidFill>
                  <a:schemeClr val="accent1">
                    <a:lumMod val="50000"/>
                  </a:schemeClr>
                </a:solidFill>
              </a:rPr>
              <a:t> </a:t>
            </a:r>
            <a:r>
              <a:rPr lang="es-ES_tradnl" sz="1600" dirty="0" err="1" smtClean="0">
                <a:solidFill>
                  <a:schemeClr val="accent1">
                    <a:lumMod val="50000"/>
                  </a:schemeClr>
                </a:solidFill>
              </a:rPr>
              <a:t>therapy</a:t>
            </a:r>
            <a:r>
              <a:rPr lang="es-ES_tradnl" sz="1600" dirty="0" smtClean="0">
                <a:solidFill>
                  <a:schemeClr val="accent1">
                    <a:lumMod val="50000"/>
                  </a:schemeClr>
                </a:solidFill>
              </a:rPr>
              <a:t>: 			</a:t>
            </a:r>
            <a:r>
              <a:rPr lang="es-ES_tradnl" sz="1600" dirty="0" err="1" smtClean="0">
                <a:solidFill>
                  <a:schemeClr val="accent1">
                    <a:lumMod val="50000"/>
                  </a:schemeClr>
                </a:solidFill>
              </a:rPr>
              <a:t>extinction</a:t>
            </a:r>
            <a:r>
              <a:rPr lang="es-ES_tradnl" sz="1600" dirty="0" smtClean="0">
                <a:solidFill>
                  <a:schemeClr val="accent1">
                    <a:lumMod val="50000"/>
                  </a:schemeClr>
                </a:solidFill>
              </a:rPr>
              <a:t>, </a:t>
            </a:r>
            <a:r>
              <a:rPr lang="es-ES_tradnl" sz="1600" dirty="0" err="1" smtClean="0">
                <a:solidFill>
                  <a:schemeClr val="accent1">
                    <a:lumMod val="50000"/>
                  </a:schemeClr>
                </a:solidFill>
              </a:rPr>
              <a:t>evolution</a:t>
            </a:r>
            <a:r>
              <a:rPr lang="es-ES_tradnl" sz="1600" dirty="0" smtClean="0">
                <a:solidFill>
                  <a:schemeClr val="accent1">
                    <a:lumMod val="50000"/>
                  </a:schemeClr>
                </a:solidFill>
              </a:rPr>
              <a:t>, </a:t>
            </a:r>
            <a:r>
              <a:rPr lang="es-ES_tradnl" sz="1600" dirty="0" err="1" smtClean="0">
                <a:solidFill>
                  <a:schemeClr val="accent1">
                    <a:lumMod val="50000"/>
                  </a:schemeClr>
                </a:solidFill>
              </a:rPr>
              <a:t>eviction</a:t>
            </a:r>
            <a:r>
              <a:rPr lang="is-IS" sz="1600" dirty="0" smtClean="0">
                <a:solidFill>
                  <a:schemeClr val="accent1">
                    <a:lumMod val="50000"/>
                  </a:schemeClr>
                </a:solidFill>
              </a:rPr>
              <a:t>… or emergence ? A.N.Z.J. Fam. Ther Vol 31 N° 3, 2010 pp 248 - 265</a:t>
            </a:r>
            <a:endParaRPr lang="es-ES_tradnl" sz="1600" dirty="0" smtClean="0">
              <a:solidFill>
                <a:schemeClr val="accent1">
                  <a:lumMod val="50000"/>
                </a:schemeClr>
              </a:solidFill>
            </a:endParaRPr>
          </a:p>
          <a:p>
            <a:endParaRPr lang="es-ES_tradnl" sz="1600" dirty="0" smtClean="0">
              <a:solidFill>
                <a:schemeClr val="accent1">
                  <a:lumMod val="50000"/>
                </a:schemeClr>
              </a:solidFill>
            </a:endParaRPr>
          </a:p>
          <a:p>
            <a:r>
              <a:rPr lang="fr-CH" sz="1600" dirty="0" smtClean="0">
                <a:solidFill>
                  <a:schemeClr val="accent1">
                    <a:lumMod val="50000"/>
                  </a:schemeClr>
                </a:solidFill>
              </a:rPr>
              <a:t>K. </a:t>
            </a:r>
            <a:r>
              <a:rPr lang="fr-CH" sz="1600" dirty="0" err="1" smtClean="0">
                <a:solidFill>
                  <a:schemeClr val="accent1">
                    <a:lumMod val="50000"/>
                  </a:schemeClr>
                </a:solidFill>
              </a:rPr>
              <a:t>Haarakangas</a:t>
            </a:r>
            <a:r>
              <a:rPr lang="fr-CH" sz="1600" dirty="0" smtClean="0">
                <a:solidFill>
                  <a:schemeClr val="accent1">
                    <a:lumMod val="50000"/>
                  </a:schemeClr>
                </a:solidFill>
              </a:rPr>
              <a:t>, J. </a:t>
            </a:r>
            <a:r>
              <a:rPr lang="fr-CH" sz="1600" dirty="0" err="1" smtClean="0">
                <a:solidFill>
                  <a:schemeClr val="accent1">
                    <a:lumMod val="50000"/>
                  </a:schemeClr>
                </a:solidFill>
              </a:rPr>
              <a:t>Seikkula</a:t>
            </a:r>
            <a:r>
              <a:rPr lang="fr-CH" sz="1600" dirty="0" smtClean="0">
                <a:solidFill>
                  <a:schemeClr val="accent1">
                    <a:lumMod val="50000"/>
                  </a:schemeClr>
                </a:solidFill>
              </a:rPr>
              <a:t>, B. </a:t>
            </a:r>
            <a:r>
              <a:rPr lang="fr-CH" sz="1600" dirty="0" err="1" smtClean="0">
                <a:solidFill>
                  <a:schemeClr val="accent1">
                    <a:lumMod val="50000"/>
                  </a:schemeClr>
                </a:solidFill>
              </a:rPr>
              <a:t>Alakare</a:t>
            </a:r>
            <a:r>
              <a:rPr lang="fr-CH" sz="1600" dirty="0" smtClean="0">
                <a:solidFill>
                  <a:schemeClr val="accent1">
                    <a:lumMod val="50000"/>
                  </a:schemeClr>
                </a:solidFill>
              </a:rPr>
              <a:t>, and J. </a:t>
            </a:r>
            <a:r>
              <a:rPr lang="fr-CH" sz="1600" dirty="0" err="1" smtClean="0">
                <a:solidFill>
                  <a:schemeClr val="accent1">
                    <a:lumMod val="50000"/>
                  </a:schemeClr>
                </a:solidFill>
              </a:rPr>
              <a:t>Aaltonen</a:t>
            </a:r>
            <a:r>
              <a:rPr lang="fr-CH" sz="1600" dirty="0" smtClean="0">
                <a:solidFill>
                  <a:schemeClr val="accent1">
                    <a:lumMod val="50000"/>
                  </a:schemeClr>
                </a:solidFill>
              </a:rPr>
              <a:t> 2007</a:t>
            </a:r>
            <a:endParaRPr lang="fr-FR" sz="1600" dirty="0" smtClean="0">
              <a:solidFill>
                <a:schemeClr val="accent1">
                  <a:lumMod val="50000"/>
                </a:schemeClr>
              </a:solidFill>
            </a:endParaRPr>
          </a:p>
          <a:p>
            <a:r>
              <a:rPr lang="es-ES_tradnl" sz="1600" dirty="0" smtClean="0">
                <a:solidFill>
                  <a:schemeClr val="accent1">
                    <a:lumMod val="50000"/>
                  </a:schemeClr>
                </a:solidFill>
              </a:rPr>
              <a:t>		- </a:t>
            </a:r>
            <a:r>
              <a:rPr lang="fr-CH" sz="1600" dirty="0" smtClean="0">
                <a:solidFill>
                  <a:schemeClr val="accent1">
                    <a:lumMod val="50000"/>
                  </a:schemeClr>
                </a:solidFill>
              </a:rPr>
              <a:t>Dialogue </a:t>
            </a:r>
            <a:r>
              <a:rPr lang="fr-CH" sz="1600" dirty="0">
                <a:solidFill>
                  <a:schemeClr val="accent1">
                    <a:lumMod val="50000"/>
                  </a:schemeClr>
                </a:solidFill>
              </a:rPr>
              <a:t>ouvert : une approche de traitement psychothérapeutique de la psychose dans le 		nord de la </a:t>
            </a:r>
            <a:r>
              <a:rPr lang="fr-CH" sz="1600" dirty="0" smtClean="0">
                <a:solidFill>
                  <a:schemeClr val="accent1">
                    <a:lumMod val="50000"/>
                  </a:schemeClr>
                </a:solidFill>
              </a:rPr>
              <a:t>Finlande</a:t>
            </a:r>
          </a:p>
          <a:p>
            <a:endParaRPr lang="fr-CH" sz="1600" dirty="0">
              <a:solidFill>
                <a:schemeClr val="accent1">
                  <a:lumMod val="50000"/>
                </a:schemeClr>
              </a:solidFill>
            </a:endParaRPr>
          </a:p>
          <a:p>
            <a:r>
              <a:rPr lang="es-ES_tradnl" sz="1600" dirty="0">
                <a:solidFill>
                  <a:schemeClr val="accent1">
                    <a:lumMod val="50000"/>
                  </a:schemeClr>
                </a:solidFill>
              </a:rPr>
              <a:t>J. </a:t>
            </a:r>
            <a:r>
              <a:rPr lang="es-ES_tradnl" sz="1600" dirty="0" err="1">
                <a:solidFill>
                  <a:schemeClr val="accent1">
                    <a:lumMod val="50000"/>
                  </a:schemeClr>
                </a:solidFill>
              </a:rPr>
              <a:t>Seikkula</a:t>
            </a:r>
            <a:r>
              <a:rPr lang="es-ES_tradnl" sz="1600" dirty="0">
                <a:solidFill>
                  <a:schemeClr val="accent1">
                    <a:lumMod val="50000"/>
                  </a:schemeClr>
                </a:solidFill>
              </a:rPr>
              <a:t> &amp; D. </a:t>
            </a:r>
            <a:r>
              <a:rPr lang="es-ES_tradnl" sz="1600" dirty="0" err="1">
                <a:solidFill>
                  <a:schemeClr val="accent1">
                    <a:lumMod val="50000"/>
                  </a:schemeClr>
                </a:solidFill>
              </a:rPr>
              <a:t>Trimble</a:t>
            </a:r>
            <a:r>
              <a:rPr lang="es-ES_tradnl" sz="1600" dirty="0">
                <a:solidFill>
                  <a:schemeClr val="accent1">
                    <a:lumMod val="50000"/>
                  </a:schemeClr>
                </a:solidFill>
              </a:rPr>
              <a:t>. </a:t>
            </a:r>
          </a:p>
          <a:p>
            <a:r>
              <a:rPr lang="es-ES_tradnl" sz="1600" dirty="0">
                <a:solidFill>
                  <a:schemeClr val="accent1">
                    <a:lumMod val="50000"/>
                  </a:schemeClr>
                </a:solidFill>
              </a:rPr>
              <a:t>		</a:t>
            </a:r>
            <a:r>
              <a:rPr lang="es-ES_tradnl" sz="1600" dirty="0" smtClean="0">
                <a:solidFill>
                  <a:schemeClr val="accent1">
                    <a:lumMod val="50000"/>
                  </a:schemeClr>
                </a:solidFill>
              </a:rPr>
              <a:t>- </a:t>
            </a:r>
            <a:r>
              <a:rPr lang="es-ES_tradnl" sz="1600" dirty="0" err="1" smtClean="0">
                <a:solidFill>
                  <a:schemeClr val="accent1">
                    <a:lumMod val="50000"/>
                  </a:schemeClr>
                </a:solidFill>
              </a:rPr>
              <a:t>Healing</a:t>
            </a:r>
            <a:r>
              <a:rPr lang="es-ES_tradnl" sz="1600" dirty="0" smtClean="0">
                <a:solidFill>
                  <a:schemeClr val="accent1">
                    <a:lumMod val="50000"/>
                  </a:schemeClr>
                </a:solidFill>
              </a:rPr>
              <a:t> </a:t>
            </a:r>
            <a:r>
              <a:rPr lang="es-ES_tradnl" sz="1600" dirty="0" err="1">
                <a:solidFill>
                  <a:schemeClr val="accent1">
                    <a:lumMod val="50000"/>
                  </a:schemeClr>
                </a:solidFill>
              </a:rPr>
              <a:t>Elements</a:t>
            </a:r>
            <a:r>
              <a:rPr lang="es-ES_tradnl" sz="1600" dirty="0">
                <a:solidFill>
                  <a:schemeClr val="accent1">
                    <a:lumMod val="50000"/>
                  </a:schemeClr>
                </a:solidFill>
              </a:rPr>
              <a:t> of </a:t>
            </a:r>
            <a:r>
              <a:rPr lang="es-ES_tradnl" sz="1600" dirty="0" err="1">
                <a:solidFill>
                  <a:schemeClr val="accent1">
                    <a:lumMod val="50000"/>
                  </a:schemeClr>
                </a:solidFill>
              </a:rPr>
              <a:t>Therapeutic</a:t>
            </a:r>
            <a:r>
              <a:rPr lang="es-ES_tradnl" sz="1600" dirty="0">
                <a:solidFill>
                  <a:schemeClr val="accent1">
                    <a:lumMod val="50000"/>
                  </a:schemeClr>
                </a:solidFill>
              </a:rPr>
              <a:t> </a:t>
            </a:r>
            <a:r>
              <a:rPr lang="es-ES_tradnl" sz="1600" dirty="0" err="1">
                <a:solidFill>
                  <a:schemeClr val="accent1">
                    <a:lumMod val="50000"/>
                  </a:schemeClr>
                </a:solidFill>
              </a:rPr>
              <a:t>Conversation</a:t>
            </a:r>
            <a:r>
              <a:rPr lang="es-ES_tradnl" sz="1600" dirty="0">
                <a:solidFill>
                  <a:schemeClr val="accent1">
                    <a:lumMod val="50000"/>
                  </a:schemeClr>
                </a:solidFill>
              </a:rPr>
              <a:t>:: Dialogue as </a:t>
            </a:r>
            <a:r>
              <a:rPr lang="es-ES_tradnl" sz="1600" dirty="0" err="1">
                <a:solidFill>
                  <a:schemeClr val="accent1">
                    <a:lumMod val="50000"/>
                  </a:schemeClr>
                </a:solidFill>
              </a:rPr>
              <a:t>an</a:t>
            </a:r>
            <a:r>
              <a:rPr lang="es-ES_tradnl" sz="1600" dirty="0">
                <a:solidFill>
                  <a:schemeClr val="accent1">
                    <a:lumMod val="50000"/>
                  </a:schemeClr>
                </a:solidFill>
              </a:rPr>
              <a:t> </a:t>
            </a:r>
            <a:r>
              <a:rPr lang="es-ES_tradnl" sz="1600" dirty="0" err="1">
                <a:solidFill>
                  <a:schemeClr val="accent1">
                    <a:lumMod val="50000"/>
                  </a:schemeClr>
                </a:solidFill>
              </a:rPr>
              <a:t>Embodiment</a:t>
            </a:r>
            <a:r>
              <a:rPr lang="es-ES_tradnl" sz="1600" dirty="0">
                <a:solidFill>
                  <a:schemeClr val="accent1">
                    <a:lumMod val="50000"/>
                  </a:schemeClr>
                </a:solidFill>
              </a:rPr>
              <a:t> of </a:t>
            </a:r>
            <a:r>
              <a:rPr lang="es-ES_tradnl" sz="1600" dirty="0" err="1">
                <a:solidFill>
                  <a:schemeClr val="accent1">
                    <a:lumMod val="50000"/>
                  </a:schemeClr>
                </a:solidFill>
              </a:rPr>
              <a:t>Love</a:t>
            </a:r>
            <a:r>
              <a:rPr lang="es-ES_tradnl" sz="1600" dirty="0">
                <a:solidFill>
                  <a:schemeClr val="accent1">
                    <a:lumMod val="50000"/>
                  </a:schemeClr>
                </a:solidFill>
              </a:rPr>
              <a:t>. Family </a:t>
            </a:r>
            <a:r>
              <a:rPr lang="es-ES_tradnl" sz="1600" dirty="0" smtClean="0">
                <a:solidFill>
                  <a:schemeClr val="accent1">
                    <a:lumMod val="50000"/>
                  </a:schemeClr>
                </a:solidFill>
              </a:rPr>
              <a:t>		</a:t>
            </a:r>
            <a:r>
              <a:rPr lang="es-ES_tradnl" sz="1600" dirty="0" err="1" smtClean="0">
                <a:solidFill>
                  <a:schemeClr val="accent1">
                    <a:lumMod val="50000"/>
                  </a:schemeClr>
                </a:solidFill>
              </a:rPr>
              <a:t>process</a:t>
            </a:r>
            <a:r>
              <a:rPr lang="es-ES_tradnl" sz="1600" dirty="0">
                <a:solidFill>
                  <a:schemeClr val="accent1">
                    <a:lumMod val="50000"/>
                  </a:schemeClr>
                </a:solidFill>
              </a:rPr>
              <a:t>, </a:t>
            </a:r>
            <a:r>
              <a:rPr lang="es-ES_tradnl" sz="1600" dirty="0" err="1">
                <a:solidFill>
                  <a:schemeClr val="accent1">
                    <a:lumMod val="50000"/>
                  </a:schemeClr>
                </a:solidFill>
              </a:rPr>
              <a:t>vol</a:t>
            </a:r>
            <a:r>
              <a:rPr lang="es-ES_tradnl" sz="1600" dirty="0">
                <a:solidFill>
                  <a:schemeClr val="accent1">
                    <a:lumMod val="50000"/>
                  </a:schemeClr>
                </a:solidFill>
              </a:rPr>
              <a:t> 44, N° 4, 2005</a:t>
            </a:r>
          </a:p>
          <a:p>
            <a:r>
              <a:rPr lang="fr-CH" sz="1600" dirty="0">
                <a:solidFill>
                  <a:schemeClr val="accent1">
                    <a:lumMod val="50000"/>
                  </a:schemeClr>
                </a:solidFill>
              </a:rPr>
              <a:t> </a:t>
            </a:r>
            <a:endParaRPr lang="fr-FR" sz="1600" dirty="0">
              <a:solidFill>
                <a:schemeClr val="accent1">
                  <a:lumMod val="50000"/>
                </a:schemeClr>
              </a:solidFill>
            </a:endParaRPr>
          </a:p>
          <a:p>
            <a:r>
              <a:rPr lang="es-ES_tradnl" sz="1600" dirty="0">
                <a:solidFill>
                  <a:schemeClr val="accent1">
                    <a:lumMod val="50000"/>
                  </a:schemeClr>
                </a:solidFill>
              </a:rPr>
              <a:t>Tom Andersen. </a:t>
            </a:r>
            <a:r>
              <a:rPr lang="es-ES_tradnl" sz="1600" dirty="0" smtClean="0">
                <a:solidFill>
                  <a:srgbClr val="7030A0"/>
                </a:solidFill>
              </a:rPr>
              <a:t>	</a:t>
            </a:r>
            <a:endParaRPr lang="es-ES_tradnl" sz="1600" dirty="0">
              <a:solidFill>
                <a:schemeClr val="accent1">
                  <a:lumMod val="50000"/>
                </a:schemeClr>
              </a:solidFill>
            </a:endParaRPr>
          </a:p>
          <a:p>
            <a:r>
              <a:rPr lang="es-ES_tradnl" sz="1600" dirty="0">
                <a:solidFill>
                  <a:schemeClr val="accent1">
                    <a:lumMod val="50000"/>
                  </a:schemeClr>
                </a:solidFill>
              </a:rPr>
              <a:t>		- </a:t>
            </a:r>
            <a:r>
              <a:rPr lang="es-ES_tradnl" sz="1600" dirty="0" err="1">
                <a:solidFill>
                  <a:schemeClr val="accent1">
                    <a:lumMod val="50000"/>
                  </a:schemeClr>
                </a:solidFill>
              </a:rPr>
              <a:t>The</a:t>
            </a:r>
            <a:r>
              <a:rPr lang="es-ES_tradnl" sz="1600" dirty="0">
                <a:solidFill>
                  <a:schemeClr val="accent1">
                    <a:lumMod val="50000"/>
                  </a:schemeClr>
                </a:solidFill>
              </a:rPr>
              <a:t> </a:t>
            </a:r>
            <a:r>
              <a:rPr lang="es-ES_tradnl" sz="1600" dirty="0" err="1">
                <a:solidFill>
                  <a:schemeClr val="accent1">
                    <a:lumMod val="50000"/>
                  </a:schemeClr>
                </a:solidFill>
              </a:rPr>
              <a:t>reflecting</a:t>
            </a:r>
            <a:r>
              <a:rPr lang="es-ES_tradnl" sz="1600" dirty="0">
                <a:solidFill>
                  <a:schemeClr val="accent1">
                    <a:lumMod val="50000"/>
                  </a:schemeClr>
                </a:solidFill>
              </a:rPr>
              <a:t> </a:t>
            </a:r>
            <a:r>
              <a:rPr lang="es-ES_tradnl" sz="1600" dirty="0" err="1">
                <a:solidFill>
                  <a:schemeClr val="accent1">
                    <a:lumMod val="50000"/>
                  </a:schemeClr>
                </a:solidFill>
              </a:rPr>
              <a:t>team</a:t>
            </a:r>
            <a:r>
              <a:rPr lang="es-ES_tradnl" sz="1600" dirty="0">
                <a:solidFill>
                  <a:schemeClr val="accent1">
                    <a:lumMod val="50000"/>
                  </a:schemeClr>
                </a:solidFill>
              </a:rPr>
              <a:t>: dialogue and meta-dialogue in </a:t>
            </a:r>
            <a:r>
              <a:rPr lang="es-ES_tradnl" sz="1600" dirty="0" err="1">
                <a:solidFill>
                  <a:schemeClr val="accent1">
                    <a:lumMod val="50000"/>
                  </a:schemeClr>
                </a:solidFill>
              </a:rPr>
              <a:t>clinical</a:t>
            </a:r>
            <a:r>
              <a:rPr lang="es-ES_tradnl" sz="1600" dirty="0">
                <a:solidFill>
                  <a:schemeClr val="accent1">
                    <a:lumMod val="50000"/>
                  </a:schemeClr>
                </a:solidFill>
              </a:rPr>
              <a:t> </a:t>
            </a:r>
            <a:r>
              <a:rPr lang="es-ES_tradnl" sz="1600" dirty="0" err="1">
                <a:solidFill>
                  <a:schemeClr val="accent1">
                    <a:lumMod val="50000"/>
                  </a:schemeClr>
                </a:solidFill>
              </a:rPr>
              <a:t>work</a:t>
            </a:r>
            <a:r>
              <a:rPr lang="es-ES_tradnl" sz="1600" dirty="0">
                <a:solidFill>
                  <a:schemeClr val="accent1">
                    <a:lumMod val="50000"/>
                  </a:schemeClr>
                </a:solidFill>
              </a:rPr>
              <a:t>. </a:t>
            </a:r>
            <a:r>
              <a:rPr lang="es-ES_tradnl" sz="1600" dirty="0" err="1">
                <a:solidFill>
                  <a:schemeClr val="accent1">
                    <a:lumMod val="50000"/>
                  </a:schemeClr>
                </a:solidFill>
              </a:rPr>
              <a:t>Fam</a:t>
            </a:r>
            <a:r>
              <a:rPr lang="es-ES_tradnl" sz="1600" dirty="0">
                <a:solidFill>
                  <a:schemeClr val="accent1">
                    <a:lumMod val="50000"/>
                  </a:schemeClr>
                </a:solidFill>
              </a:rPr>
              <a:t> </a:t>
            </a:r>
            <a:r>
              <a:rPr lang="es-ES_tradnl" sz="1600" dirty="0" err="1">
                <a:solidFill>
                  <a:schemeClr val="accent1">
                    <a:lumMod val="50000"/>
                  </a:schemeClr>
                </a:solidFill>
              </a:rPr>
              <a:t>proc</a:t>
            </a:r>
            <a:r>
              <a:rPr lang="es-ES_tradnl" sz="1600" dirty="0">
                <a:solidFill>
                  <a:schemeClr val="accent1">
                    <a:lumMod val="50000"/>
                  </a:schemeClr>
                </a:solidFill>
              </a:rPr>
              <a:t> 26, 415 -428, </a:t>
            </a:r>
            <a:r>
              <a:rPr lang="es-ES_tradnl" sz="1600" dirty="0" smtClean="0">
                <a:solidFill>
                  <a:schemeClr val="accent1">
                    <a:lumMod val="50000"/>
                  </a:schemeClr>
                </a:solidFill>
              </a:rPr>
              <a:t>1987</a:t>
            </a:r>
          </a:p>
          <a:p>
            <a:endParaRPr lang="es-ES_tradnl" sz="1600" dirty="0">
              <a:solidFill>
                <a:schemeClr val="accent1">
                  <a:lumMod val="50000"/>
                </a:schemeClr>
              </a:solidFill>
            </a:endParaRPr>
          </a:p>
          <a:p>
            <a:r>
              <a:rPr lang="es-ES_tradnl" sz="1600" dirty="0">
                <a:solidFill>
                  <a:schemeClr val="accent1">
                    <a:lumMod val="50000"/>
                  </a:schemeClr>
                </a:solidFill>
              </a:rPr>
              <a:t>		- </a:t>
            </a:r>
            <a:r>
              <a:rPr lang="es-ES_tradnl" sz="1600" dirty="0" err="1">
                <a:solidFill>
                  <a:schemeClr val="accent1">
                    <a:lumMod val="50000"/>
                  </a:schemeClr>
                </a:solidFill>
              </a:rPr>
              <a:t>Relationship</a:t>
            </a:r>
            <a:r>
              <a:rPr lang="es-ES_tradnl" sz="1600" dirty="0">
                <a:solidFill>
                  <a:schemeClr val="accent1">
                    <a:lumMod val="50000"/>
                  </a:schemeClr>
                </a:solidFill>
              </a:rPr>
              <a:t>, </a:t>
            </a:r>
            <a:r>
              <a:rPr lang="es-ES_tradnl" sz="1600" dirty="0" err="1">
                <a:solidFill>
                  <a:schemeClr val="accent1">
                    <a:lumMod val="50000"/>
                  </a:schemeClr>
                </a:solidFill>
              </a:rPr>
              <a:t>language</a:t>
            </a:r>
            <a:r>
              <a:rPr lang="es-ES_tradnl" sz="1600" dirty="0">
                <a:solidFill>
                  <a:schemeClr val="accent1">
                    <a:lumMod val="50000"/>
                  </a:schemeClr>
                </a:solidFill>
              </a:rPr>
              <a:t> and pre-</a:t>
            </a:r>
            <a:r>
              <a:rPr lang="es-ES_tradnl" sz="1600" dirty="0" err="1">
                <a:solidFill>
                  <a:schemeClr val="accent1">
                    <a:lumMod val="50000"/>
                  </a:schemeClr>
                </a:solidFill>
              </a:rPr>
              <a:t>understanding</a:t>
            </a:r>
            <a:r>
              <a:rPr lang="es-ES_tradnl" sz="1600" dirty="0">
                <a:solidFill>
                  <a:schemeClr val="accent1">
                    <a:lumMod val="50000"/>
                  </a:schemeClr>
                </a:solidFill>
              </a:rPr>
              <a:t> in </a:t>
            </a:r>
            <a:r>
              <a:rPr lang="es-ES_tradnl" sz="1600" dirty="0" err="1">
                <a:solidFill>
                  <a:schemeClr val="accent1">
                    <a:lumMod val="50000"/>
                  </a:schemeClr>
                </a:solidFill>
              </a:rPr>
              <a:t>the</a:t>
            </a:r>
            <a:r>
              <a:rPr lang="es-ES_tradnl" sz="1600" dirty="0">
                <a:solidFill>
                  <a:schemeClr val="accent1">
                    <a:lumMod val="50000"/>
                  </a:schemeClr>
                </a:solidFill>
              </a:rPr>
              <a:t> </a:t>
            </a:r>
            <a:r>
              <a:rPr lang="es-ES_tradnl" sz="1600" dirty="0" err="1">
                <a:solidFill>
                  <a:schemeClr val="accent1">
                    <a:lumMod val="50000"/>
                  </a:schemeClr>
                </a:solidFill>
              </a:rPr>
              <a:t>reflecting</a:t>
            </a:r>
            <a:r>
              <a:rPr lang="es-ES_tradnl" sz="1600" dirty="0">
                <a:solidFill>
                  <a:schemeClr val="accent1">
                    <a:lumMod val="50000"/>
                  </a:schemeClr>
                </a:solidFill>
              </a:rPr>
              <a:t> </a:t>
            </a:r>
            <a:r>
              <a:rPr lang="es-ES_tradnl" sz="1600" dirty="0" err="1">
                <a:solidFill>
                  <a:schemeClr val="accent1">
                    <a:lumMod val="50000"/>
                  </a:schemeClr>
                </a:solidFill>
              </a:rPr>
              <a:t>processes</a:t>
            </a:r>
            <a:r>
              <a:rPr lang="es-ES_tradnl" sz="1600" dirty="0" smtClean="0">
                <a:solidFill>
                  <a:schemeClr val="accent1">
                    <a:lumMod val="50000"/>
                  </a:schemeClr>
                </a:solidFill>
              </a:rPr>
              <a:t>. A.N.Z.J. Fam. </a:t>
            </a:r>
            <a:r>
              <a:rPr lang="es-ES_tradnl" sz="1600" dirty="0" err="1" smtClean="0">
                <a:solidFill>
                  <a:schemeClr val="accent1">
                    <a:lumMod val="50000"/>
                  </a:schemeClr>
                </a:solidFill>
              </a:rPr>
              <a:t>Ther</a:t>
            </a:r>
            <a:r>
              <a:rPr lang="es-ES_tradnl" sz="1600" dirty="0" smtClean="0">
                <a:solidFill>
                  <a:schemeClr val="accent1">
                    <a:lumMod val="50000"/>
                  </a:schemeClr>
                </a:solidFill>
              </a:rPr>
              <a:t>. 		1992, </a:t>
            </a:r>
            <a:r>
              <a:rPr lang="es-ES_tradnl" sz="1600" dirty="0" err="1" smtClean="0">
                <a:solidFill>
                  <a:schemeClr val="accent1">
                    <a:lumMod val="50000"/>
                  </a:schemeClr>
                </a:solidFill>
              </a:rPr>
              <a:t>vol</a:t>
            </a:r>
            <a:r>
              <a:rPr lang="es-ES_tradnl" sz="1600" dirty="0" smtClean="0">
                <a:solidFill>
                  <a:schemeClr val="accent1">
                    <a:lumMod val="50000"/>
                  </a:schemeClr>
                </a:solidFill>
              </a:rPr>
              <a:t> 13, N° 2, </a:t>
            </a:r>
            <a:r>
              <a:rPr lang="es-ES_tradnl" sz="1600" dirty="0" err="1" smtClean="0">
                <a:solidFill>
                  <a:schemeClr val="accent1">
                    <a:lumMod val="50000"/>
                  </a:schemeClr>
                </a:solidFill>
              </a:rPr>
              <a:t>pp</a:t>
            </a:r>
            <a:r>
              <a:rPr lang="es-ES_tradnl" sz="1600" dirty="0" smtClean="0">
                <a:solidFill>
                  <a:schemeClr val="accent1">
                    <a:lumMod val="50000"/>
                  </a:schemeClr>
                </a:solidFill>
              </a:rPr>
              <a:t> 87 – 91</a:t>
            </a:r>
          </a:p>
          <a:p>
            <a:endParaRPr lang="es-ES_tradnl" sz="1600" dirty="0" smtClean="0">
              <a:solidFill>
                <a:schemeClr val="accent1">
                  <a:lumMod val="50000"/>
                </a:schemeClr>
              </a:solidFill>
            </a:endParaRPr>
          </a:p>
          <a:p>
            <a:r>
              <a:rPr lang="es-ES_tradnl" sz="1600" dirty="0">
                <a:solidFill>
                  <a:schemeClr val="accent1">
                    <a:lumMod val="50000"/>
                  </a:schemeClr>
                </a:solidFill>
              </a:rPr>
              <a:t>	</a:t>
            </a:r>
            <a:r>
              <a:rPr lang="es-ES_tradnl" sz="1600" dirty="0" smtClean="0">
                <a:solidFill>
                  <a:schemeClr val="accent1">
                    <a:lumMod val="50000"/>
                  </a:schemeClr>
                </a:solidFill>
              </a:rPr>
              <a:t>	- </a:t>
            </a:r>
            <a:r>
              <a:rPr lang="es-ES_tradnl" sz="1600" dirty="0" err="1" smtClean="0">
                <a:solidFill>
                  <a:schemeClr val="accent1">
                    <a:lumMod val="50000"/>
                  </a:schemeClr>
                </a:solidFill>
              </a:rPr>
              <a:t>Reflecting</a:t>
            </a:r>
            <a:r>
              <a:rPr lang="es-ES_tradnl" sz="1600" dirty="0" smtClean="0">
                <a:solidFill>
                  <a:schemeClr val="accent1">
                    <a:lumMod val="50000"/>
                  </a:schemeClr>
                </a:solidFill>
              </a:rPr>
              <a:t> </a:t>
            </a:r>
            <a:r>
              <a:rPr lang="es-ES_tradnl" sz="1600" dirty="0" err="1" smtClean="0">
                <a:solidFill>
                  <a:schemeClr val="accent1">
                    <a:lumMod val="50000"/>
                  </a:schemeClr>
                </a:solidFill>
              </a:rPr>
              <a:t>processes;acts</a:t>
            </a:r>
            <a:r>
              <a:rPr lang="es-ES_tradnl" sz="1600" dirty="0" smtClean="0">
                <a:solidFill>
                  <a:schemeClr val="accent1">
                    <a:lumMod val="50000"/>
                  </a:schemeClr>
                </a:solidFill>
              </a:rPr>
              <a:t> of </a:t>
            </a:r>
            <a:r>
              <a:rPr lang="es-ES_tradnl" sz="1600" dirty="0" err="1" smtClean="0">
                <a:solidFill>
                  <a:schemeClr val="accent1">
                    <a:lumMod val="50000"/>
                  </a:schemeClr>
                </a:solidFill>
              </a:rPr>
              <a:t>informing</a:t>
            </a:r>
            <a:r>
              <a:rPr lang="es-ES_tradnl" sz="1600" dirty="0" smtClean="0">
                <a:solidFill>
                  <a:schemeClr val="accent1">
                    <a:lumMod val="50000"/>
                  </a:schemeClr>
                </a:solidFill>
              </a:rPr>
              <a:t> and </a:t>
            </a:r>
            <a:r>
              <a:rPr lang="es-ES_tradnl" sz="1600" dirty="0" err="1" smtClean="0">
                <a:solidFill>
                  <a:schemeClr val="accent1">
                    <a:lumMod val="50000"/>
                  </a:schemeClr>
                </a:solidFill>
              </a:rPr>
              <a:t>forming</a:t>
            </a:r>
            <a:endParaRPr lang="es-ES_tradnl" sz="1600" dirty="0" smtClean="0">
              <a:solidFill>
                <a:schemeClr val="accent1">
                  <a:lumMod val="50000"/>
                </a:schemeClr>
              </a:solidFill>
            </a:endParaRPr>
          </a:p>
          <a:p>
            <a:endParaRPr lang="es-ES_tradnl" sz="1600" dirty="0">
              <a:solidFill>
                <a:schemeClr val="accent1">
                  <a:lumMod val="50000"/>
                </a:schemeClr>
              </a:solidFill>
            </a:endParaRPr>
          </a:p>
          <a:p>
            <a:r>
              <a:rPr lang="es-ES_tradnl" sz="1600" dirty="0" smtClean="0">
                <a:solidFill>
                  <a:schemeClr val="accent1">
                    <a:lumMod val="50000"/>
                  </a:schemeClr>
                </a:solidFill>
              </a:rPr>
              <a:t>Tom Erik </a:t>
            </a:r>
            <a:r>
              <a:rPr lang="es-ES_tradnl" sz="1600" dirty="0" err="1" smtClean="0">
                <a:solidFill>
                  <a:schemeClr val="accent1">
                    <a:lumMod val="50000"/>
                  </a:schemeClr>
                </a:solidFill>
              </a:rPr>
              <a:t>Arnkil</a:t>
            </a:r>
            <a:r>
              <a:rPr lang="es-ES_tradnl" sz="1600" dirty="0" smtClean="0">
                <a:solidFill>
                  <a:schemeClr val="accent1">
                    <a:lumMod val="50000"/>
                  </a:schemeClr>
                </a:solidFill>
              </a:rPr>
              <a:t>. </a:t>
            </a:r>
          </a:p>
          <a:p>
            <a:r>
              <a:rPr lang="es-ES_tradnl" sz="1600" dirty="0">
                <a:solidFill>
                  <a:schemeClr val="accent1">
                    <a:lumMod val="50000"/>
                  </a:schemeClr>
                </a:solidFill>
              </a:rPr>
              <a:t>	</a:t>
            </a:r>
            <a:r>
              <a:rPr lang="es-ES_tradnl" sz="1600" dirty="0" smtClean="0">
                <a:solidFill>
                  <a:schemeClr val="accent1">
                    <a:lumMod val="50000"/>
                  </a:schemeClr>
                </a:solidFill>
              </a:rPr>
              <a:t>	- </a:t>
            </a:r>
            <a:r>
              <a:rPr lang="es-ES_tradnl" sz="1600" dirty="0" err="1" smtClean="0">
                <a:solidFill>
                  <a:schemeClr val="accent1">
                    <a:lumMod val="50000"/>
                  </a:schemeClr>
                </a:solidFill>
              </a:rPr>
              <a:t>Generating</a:t>
            </a:r>
            <a:r>
              <a:rPr lang="es-ES_tradnl" sz="1600" dirty="0" smtClean="0">
                <a:solidFill>
                  <a:schemeClr val="accent1">
                    <a:lumMod val="50000"/>
                  </a:schemeClr>
                </a:solidFill>
              </a:rPr>
              <a:t> </a:t>
            </a:r>
            <a:r>
              <a:rPr lang="es-ES_tradnl" sz="1600" dirty="0" err="1" smtClean="0">
                <a:solidFill>
                  <a:schemeClr val="accent1">
                    <a:lumMod val="50000"/>
                  </a:schemeClr>
                </a:solidFill>
              </a:rPr>
              <a:t>dialogical</a:t>
            </a:r>
            <a:r>
              <a:rPr lang="es-ES_tradnl" sz="1600" dirty="0" smtClean="0">
                <a:solidFill>
                  <a:schemeClr val="accent1">
                    <a:lumMod val="50000"/>
                  </a:schemeClr>
                </a:solidFill>
              </a:rPr>
              <a:t> </a:t>
            </a:r>
            <a:r>
              <a:rPr lang="es-ES_tradnl" sz="1600" dirty="0" err="1" smtClean="0">
                <a:solidFill>
                  <a:schemeClr val="accent1">
                    <a:lumMod val="50000"/>
                  </a:schemeClr>
                </a:solidFill>
              </a:rPr>
              <a:t>spaces</a:t>
            </a:r>
            <a:r>
              <a:rPr lang="es-ES_tradnl" sz="1600" dirty="0" smtClean="0">
                <a:solidFill>
                  <a:schemeClr val="accent1">
                    <a:lumMod val="50000"/>
                  </a:schemeClr>
                </a:solidFill>
              </a:rPr>
              <a:t> : </a:t>
            </a:r>
            <a:r>
              <a:rPr lang="es-ES_tradnl" sz="1600" dirty="0" err="1" smtClean="0">
                <a:solidFill>
                  <a:schemeClr val="accent1">
                    <a:lumMod val="50000"/>
                  </a:schemeClr>
                </a:solidFill>
              </a:rPr>
              <a:t>Challenges</a:t>
            </a:r>
            <a:r>
              <a:rPr lang="es-ES_tradnl" sz="1600" dirty="0" smtClean="0">
                <a:solidFill>
                  <a:schemeClr val="accent1">
                    <a:lumMod val="50000"/>
                  </a:schemeClr>
                </a:solidFill>
              </a:rPr>
              <a:t> </a:t>
            </a:r>
            <a:r>
              <a:rPr lang="es-ES_tradnl" sz="1600" dirty="0" err="1" smtClean="0">
                <a:solidFill>
                  <a:schemeClr val="accent1">
                    <a:lumMod val="50000"/>
                  </a:schemeClr>
                </a:solidFill>
              </a:rPr>
              <a:t>for</a:t>
            </a:r>
            <a:r>
              <a:rPr lang="es-ES_tradnl" sz="1600" dirty="0" smtClean="0">
                <a:solidFill>
                  <a:schemeClr val="accent1">
                    <a:lumMod val="50000"/>
                  </a:schemeClr>
                </a:solidFill>
              </a:rPr>
              <a:t> open and </a:t>
            </a:r>
            <a:r>
              <a:rPr lang="es-ES_tradnl" sz="1600" dirty="0" err="1" smtClean="0">
                <a:solidFill>
                  <a:schemeClr val="accent1">
                    <a:lumMod val="50000"/>
                  </a:schemeClr>
                </a:solidFill>
              </a:rPr>
              <a:t>anticipation</a:t>
            </a:r>
            <a:r>
              <a:rPr lang="es-ES_tradnl" sz="1600" dirty="0" smtClean="0">
                <a:solidFill>
                  <a:schemeClr val="accent1">
                    <a:lumMod val="50000"/>
                  </a:schemeClr>
                </a:solidFill>
              </a:rPr>
              <a:t> dialogues and </a:t>
            </a:r>
            <a:r>
              <a:rPr lang="es-ES_tradnl" sz="1600" dirty="0" err="1" smtClean="0">
                <a:solidFill>
                  <a:schemeClr val="accent1">
                    <a:lumMod val="50000"/>
                  </a:schemeClr>
                </a:solidFill>
              </a:rPr>
              <a:t>dialogical</a:t>
            </a:r>
            <a:r>
              <a:rPr lang="es-ES_tradnl" sz="1600" dirty="0" smtClean="0">
                <a:solidFill>
                  <a:schemeClr val="accent1">
                    <a:lumMod val="50000"/>
                  </a:schemeClr>
                </a:solidFill>
              </a:rPr>
              <a:t> 		</a:t>
            </a:r>
            <a:r>
              <a:rPr lang="es-ES_tradnl" sz="1600" dirty="0" err="1" smtClean="0">
                <a:solidFill>
                  <a:schemeClr val="accent1">
                    <a:lumMod val="50000"/>
                  </a:schemeClr>
                </a:solidFill>
              </a:rPr>
              <a:t>practice</a:t>
            </a:r>
            <a:r>
              <a:rPr lang="es-ES_tradnl" sz="1600" dirty="0" smtClean="0">
                <a:solidFill>
                  <a:schemeClr val="accent1">
                    <a:lumMod val="50000"/>
                  </a:schemeClr>
                </a:solidFill>
              </a:rPr>
              <a:t> in general.</a:t>
            </a:r>
            <a:endParaRPr lang="es-ES_tradnl" sz="1600" dirty="0">
              <a:solidFill>
                <a:schemeClr val="accent1">
                  <a:lumMod val="50000"/>
                </a:schemeClr>
              </a:solidFill>
            </a:endParaRPr>
          </a:p>
        </p:txBody>
      </p:sp>
      <p:sp>
        <p:nvSpPr>
          <p:cNvPr id="2" name="Rectangle 1"/>
          <p:cNvSpPr/>
          <p:nvPr/>
        </p:nvSpPr>
        <p:spPr>
          <a:xfrm>
            <a:off x="5313574" y="772444"/>
            <a:ext cx="1564852" cy="369332"/>
          </a:xfrm>
          <a:prstGeom prst="rect">
            <a:avLst/>
          </a:prstGeom>
        </p:spPr>
        <p:txBody>
          <a:bodyPr wrap="none">
            <a:spAutoFit/>
          </a:bodyPr>
          <a:lstStyle/>
          <a:p>
            <a:r>
              <a:rPr lang="es-ES_tradnl" b="1" dirty="0" smtClean="0">
                <a:solidFill>
                  <a:schemeClr val="accent1">
                    <a:lumMod val="50000"/>
                  </a:schemeClr>
                </a:solidFill>
              </a:rPr>
              <a:t>Referencias </a:t>
            </a:r>
          </a:p>
        </p:txBody>
      </p:sp>
    </p:spTree>
    <p:extLst>
      <p:ext uri="{BB962C8B-B14F-4D97-AF65-F5344CB8AC3E}">
        <p14:creationId xmlns:p14="http://schemas.microsoft.com/office/powerpoint/2010/main" val="186868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0" y="1556390"/>
            <a:ext cx="3706368" cy="4888440"/>
          </a:xfrm>
          <a:prstGeom prst="rect">
            <a:avLst/>
          </a:prstGeom>
        </p:spPr>
      </p:pic>
      <p:sp>
        <p:nvSpPr>
          <p:cNvPr id="5" name="ZoneTexte 4"/>
          <p:cNvSpPr txBox="1"/>
          <p:nvPr/>
        </p:nvSpPr>
        <p:spPr>
          <a:xfrm>
            <a:off x="4626864" y="1800051"/>
            <a:ext cx="7150608" cy="4031873"/>
          </a:xfrm>
          <a:prstGeom prst="rect">
            <a:avLst/>
          </a:prstGeom>
          <a:noFill/>
        </p:spPr>
        <p:txBody>
          <a:bodyPr wrap="square" rtlCol="0">
            <a:spAutoFit/>
          </a:bodyPr>
          <a:lstStyle/>
          <a:p>
            <a:pPr marL="342900" indent="-342900">
              <a:lnSpc>
                <a:spcPct val="150000"/>
              </a:lnSpc>
              <a:spcAft>
                <a:spcPts val="1200"/>
              </a:spcAft>
              <a:buFontTx/>
              <a:buChar char="-"/>
            </a:pPr>
            <a:r>
              <a:rPr lang="es-ES_tradnl" sz="2400" dirty="0" smtClean="0">
                <a:solidFill>
                  <a:srgbClr val="002060"/>
                </a:solidFill>
              </a:rPr>
              <a:t>La idea de proceso</a:t>
            </a:r>
          </a:p>
          <a:p>
            <a:pPr marL="342900" indent="-342900">
              <a:lnSpc>
                <a:spcPct val="150000"/>
              </a:lnSpc>
              <a:spcAft>
                <a:spcPts val="1200"/>
              </a:spcAft>
              <a:buFontTx/>
              <a:buChar char="-"/>
            </a:pPr>
            <a:r>
              <a:rPr lang="es-ES_tradnl" sz="2400" dirty="0" smtClean="0">
                <a:solidFill>
                  <a:srgbClr val="002060"/>
                </a:solidFill>
              </a:rPr>
              <a:t>D</a:t>
            </a:r>
            <a:r>
              <a:rPr lang="es-ES_tradnl" sz="2400" dirty="0" smtClean="0">
                <a:solidFill>
                  <a:srgbClr val="002060"/>
                </a:solidFill>
              </a:rPr>
              <a:t>imensiones de los Espacios dialógicos</a:t>
            </a:r>
          </a:p>
          <a:p>
            <a:pPr marL="342900" indent="-342900">
              <a:lnSpc>
                <a:spcPct val="150000"/>
              </a:lnSpc>
              <a:spcAft>
                <a:spcPts val="1200"/>
              </a:spcAft>
              <a:buFontTx/>
              <a:buChar char="-"/>
            </a:pPr>
            <a:r>
              <a:rPr lang="es-ES_tradnl" sz="2400" dirty="0" smtClean="0">
                <a:solidFill>
                  <a:srgbClr val="002060"/>
                </a:solidFill>
              </a:rPr>
              <a:t>Conocimientos y experiencias de vida del terapeuta </a:t>
            </a:r>
          </a:p>
          <a:p>
            <a:pPr marL="342900" indent="-342900">
              <a:lnSpc>
                <a:spcPct val="150000"/>
              </a:lnSpc>
              <a:spcAft>
                <a:spcPts val="1200"/>
              </a:spcAft>
              <a:buFontTx/>
              <a:buChar char="-"/>
            </a:pPr>
            <a:r>
              <a:rPr lang="es-ES_tradnl" sz="2400" dirty="0" smtClean="0">
                <a:solidFill>
                  <a:srgbClr val="002060"/>
                </a:solidFill>
              </a:rPr>
              <a:t>Fases </a:t>
            </a:r>
            <a:r>
              <a:rPr lang="es-ES_tradnl" sz="2400" dirty="0" smtClean="0">
                <a:solidFill>
                  <a:srgbClr val="002060"/>
                </a:solidFill>
              </a:rPr>
              <a:t>en la red social </a:t>
            </a:r>
            <a:endParaRPr lang="es-ES_tradnl" sz="2400" dirty="0" smtClean="0">
              <a:solidFill>
                <a:srgbClr val="002060"/>
              </a:solidFill>
            </a:endParaRPr>
          </a:p>
          <a:p>
            <a:pPr marL="342900" indent="-342900">
              <a:lnSpc>
                <a:spcPct val="150000"/>
              </a:lnSpc>
              <a:spcAft>
                <a:spcPts val="1200"/>
              </a:spcAft>
              <a:buFontTx/>
              <a:buChar char="-"/>
            </a:pPr>
            <a:r>
              <a:rPr lang="es-ES_tradnl" sz="2400" dirty="0" smtClean="0">
                <a:solidFill>
                  <a:srgbClr val="002060"/>
                </a:solidFill>
              </a:rPr>
              <a:t>Estructura temporal</a:t>
            </a:r>
            <a:endParaRPr lang="es-ES_tradnl" sz="2400" dirty="0">
              <a:solidFill>
                <a:srgbClr val="002060"/>
              </a:solidFill>
            </a:endParaRPr>
          </a:p>
        </p:txBody>
      </p:sp>
      <p:sp>
        <p:nvSpPr>
          <p:cNvPr id="9" name="ZoneTexte 8"/>
          <p:cNvSpPr txBox="1"/>
          <p:nvPr/>
        </p:nvSpPr>
        <p:spPr>
          <a:xfrm>
            <a:off x="2286000" y="292608"/>
            <a:ext cx="8686800" cy="523220"/>
          </a:xfrm>
          <a:prstGeom prst="rect">
            <a:avLst/>
          </a:prstGeom>
          <a:noFill/>
        </p:spPr>
        <p:txBody>
          <a:bodyPr wrap="square" rtlCol="0">
            <a:spAutoFit/>
          </a:bodyPr>
          <a:lstStyle/>
          <a:p>
            <a:r>
              <a:rPr lang="es-ES_tradnl" sz="2800" b="1" dirty="0" smtClean="0">
                <a:solidFill>
                  <a:srgbClr val="002060"/>
                </a:solidFill>
              </a:rPr>
              <a:t>Algunas ideas sobre el espacio</a:t>
            </a:r>
            <a:r>
              <a:rPr lang="es-ES_tradnl" sz="2800" b="1" dirty="0" smtClean="0">
                <a:solidFill>
                  <a:srgbClr val="002060"/>
                </a:solidFill>
              </a:rPr>
              <a:t> terapéutico, </a:t>
            </a:r>
            <a:endParaRPr lang="es-ES_tradnl" sz="2800" b="1" dirty="0">
              <a:solidFill>
                <a:srgbClr val="002060"/>
              </a:solidFill>
            </a:endParaRPr>
          </a:p>
        </p:txBody>
      </p:sp>
    </p:spTree>
    <p:extLst>
      <p:ext uri="{BB962C8B-B14F-4D97-AF65-F5344CB8AC3E}">
        <p14:creationId xmlns:p14="http://schemas.microsoft.com/office/powerpoint/2010/main" val="31444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5" name="Rectangle 4"/>
          <p:cNvSpPr/>
          <p:nvPr/>
        </p:nvSpPr>
        <p:spPr>
          <a:xfrm>
            <a:off x="1024128" y="3590220"/>
            <a:ext cx="10314432" cy="2862322"/>
          </a:xfrm>
          <a:prstGeom prst="rect">
            <a:avLst/>
          </a:prstGeom>
        </p:spPr>
        <p:txBody>
          <a:bodyPr wrap="square">
            <a:spAutoFit/>
          </a:bodyPr>
          <a:lstStyle/>
          <a:p>
            <a:pPr>
              <a:lnSpc>
                <a:spcPct val="150000"/>
              </a:lnSpc>
            </a:pPr>
            <a:r>
              <a:rPr lang="es-ES_tradnl" sz="2000" i="1" dirty="0" smtClean="0">
                <a:solidFill>
                  <a:srgbClr val="7030A0"/>
                </a:solidFill>
              </a:rPr>
              <a:t>Yo por ejemplo no miro las cosas o puntuó momentos dialógicos como siendo significativos, memorables, o críticos</a:t>
            </a:r>
            <a:r>
              <a:rPr lang="es-ES_tradnl" sz="2000" i="1" smtClean="0">
                <a:solidFill>
                  <a:srgbClr val="7030A0"/>
                </a:solidFill>
              </a:rPr>
              <a:t>. </a:t>
            </a:r>
            <a:endParaRPr lang="es-ES_tradnl" sz="2000" i="1" smtClean="0">
              <a:solidFill>
                <a:srgbClr val="7030A0"/>
              </a:solidFill>
            </a:endParaRPr>
          </a:p>
          <a:p>
            <a:pPr>
              <a:lnSpc>
                <a:spcPct val="150000"/>
              </a:lnSpc>
            </a:pPr>
            <a:endParaRPr lang="es-ES_tradnl" sz="2000" i="1" dirty="0" smtClean="0">
              <a:solidFill>
                <a:srgbClr val="7030A0"/>
              </a:solidFill>
            </a:endParaRPr>
          </a:p>
          <a:p>
            <a:pPr>
              <a:lnSpc>
                <a:spcPct val="150000"/>
              </a:lnSpc>
            </a:pPr>
            <a:r>
              <a:rPr lang="es-ES_tradnl" sz="2000" i="1" dirty="0" smtClean="0">
                <a:solidFill>
                  <a:srgbClr val="7030A0"/>
                </a:solidFill>
              </a:rPr>
              <a:t>La globalidad o totalidad de la relación y la conversación es lo que cuenta y marca la diferencia ”.  </a:t>
            </a:r>
          </a:p>
          <a:p>
            <a:pPr algn="r">
              <a:lnSpc>
                <a:spcPct val="150000"/>
              </a:lnSpc>
            </a:pPr>
            <a:r>
              <a:rPr lang="es-ES_tradnl" sz="2000" dirty="0" err="1" smtClean="0">
                <a:solidFill>
                  <a:srgbClr val="7030A0"/>
                </a:solidFill>
              </a:rPr>
              <a:t>Jaakko</a:t>
            </a:r>
            <a:r>
              <a:rPr lang="es-ES_tradnl" sz="2000" dirty="0" smtClean="0">
                <a:solidFill>
                  <a:srgbClr val="7030A0"/>
                </a:solidFill>
              </a:rPr>
              <a:t> </a:t>
            </a:r>
            <a:r>
              <a:rPr lang="es-ES_tradnl" sz="2000" dirty="0" err="1" smtClean="0">
                <a:solidFill>
                  <a:srgbClr val="7030A0"/>
                </a:solidFill>
              </a:rPr>
              <a:t>Seikkula</a:t>
            </a:r>
            <a:r>
              <a:rPr lang="es-ES_tradnl" sz="2000" dirty="0" smtClean="0">
                <a:solidFill>
                  <a:srgbClr val="7030A0"/>
                </a:solidFill>
              </a:rPr>
              <a:t>.</a:t>
            </a:r>
            <a:endParaRPr lang="es-ES_tradnl" sz="2000" dirty="0">
              <a:solidFill>
                <a:srgbClr val="7030A0"/>
              </a:solidFill>
            </a:endParaRPr>
          </a:p>
        </p:txBody>
      </p:sp>
      <p:pic>
        <p:nvPicPr>
          <p:cNvPr id="1032" name="Picture 8" descr="ignposts on Your Journey | CB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68" y="316904"/>
            <a:ext cx="3678989" cy="2759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94664" y="985801"/>
            <a:ext cx="6086696" cy="1938992"/>
          </a:xfrm>
          <a:prstGeom prst="rect">
            <a:avLst/>
          </a:prstGeom>
        </p:spPr>
        <p:txBody>
          <a:bodyPr wrap="square">
            <a:spAutoFit/>
          </a:bodyPr>
          <a:lstStyle/>
          <a:p>
            <a:pPr>
              <a:lnSpc>
                <a:spcPct val="150000"/>
              </a:lnSpc>
            </a:pPr>
            <a:r>
              <a:rPr lang="es-ES_tradnl" sz="2000" i="1" dirty="0">
                <a:solidFill>
                  <a:srgbClr val="7030A0"/>
                </a:solidFill>
              </a:rPr>
              <a:t>“ El dialogue se desarrolla en continuidad. A veces nos encontramos en una parte del proceso menos dialógica y a veces en una parte dialógica mas intensa.</a:t>
            </a:r>
          </a:p>
        </p:txBody>
      </p:sp>
      <p:sp>
        <p:nvSpPr>
          <p:cNvPr id="6" name="ZoneTexte 5"/>
          <p:cNvSpPr txBox="1"/>
          <p:nvPr/>
        </p:nvSpPr>
        <p:spPr>
          <a:xfrm>
            <a:off x="6181344" y="205544"/>
            <a:ext cx="2651760" cy="523220"/>
          </a:xfrm>
          <a:prstGeom prst="rect">
            <a:avLst/>
          </a:prstGeom>
          <a:noFill/>
        </p:spPr>
        <p:txBody>
          <a:bodyPr wrap="square" rtlCol="0">
            <a:spAutoFit/>
          </a:bodyPr>
          <a:lstStyle/>
          <a:p>
            <a:r>
              <a:rPr lang="es-ES_tradnl" sz="2800" b="1" smtClean="0">
                <a:solidFill>
                  <a:srgbClr val="002060"/>
                </a:solidFill>
              </a:rPr>
              <a:t>Advertencia</a:t>
            </a:r>
            <a:r>
              <a:rPr lang="es-ES_tradnl" sz="2800" b="1" smtClean="0">
                <a:solidFill>
                  <a:srgbClr val="002060"/>
                </a:solidFill>
              </a:rPr>
              <a:t> </a:t>
            </a:r>
            <a:endParaRPr lang="es-ES_tradnl" sz="2800" b="1" dirty="0">
              <a:solidFill>
                <a:srgbClr val="002060"/>
              </a:solidFill>
            </a:endParaRPr>
          </a:p>
        </p:txBody>
      </p:sp>
      <p:sp>
        <p:nvSpPr>
          <p:cNvPr id="2" name="ZoneTexte 1"/>
          <p:cNvSpPr txBox="1"/>
          <p:nvPr/>
        </p:nvSpPr>
        <p:spPr>
          <a:xfrm>
            <a:off x="368968" y="6098599"/>
            <a:ext cx="5710990" cy="646331"/>
          </a:xfrm>
          <a:prstGeom prst="rect">
            <a:avLst/>
          </a:prstGeom>
          <a:noFill/>
        </p:spPr>
        <p:txBody>
          <a:bodyPr wrap="square" rtlCol="0">
            <a:spAutoFit/>
          </a:bodyPr>
          <a:lstStyle/>
          <a:p>
            <a:r>
              <a:rPr lang="es-ES_tradnl" b="1" dirty="0" smtClean="0">
                <a:solidFill>
                  <a:srgbClr val="7030A0"/>
                </a:solidFill>
              </a:rPr>
              <a:t>Dialogar no es un método sino una actividad fundamental </a:t>
            </a:r>
            <a:r>
              <a:rPr lang="es-ES_tradnl" b="1" smtClean="0">
                <a:solidFill>
                  <a:srgbClr val="7030A0"/>
                </a:solidFill>
              </a:rPr>
              <a:t>de humanización</a:t>
            </a:r>
            <a:endParaRPr lang="es-ES_tradnl" b="1" dirty="0">
              <a:solidFill>
                <a:srgbClr val="7030A0"/>
              </a:solidFill>
            </a:endParaRPr>
          </a:p>
        </p:txBody>
      </p:sp>
    </p:spTree>
    <p:extLst>
      <p:ext uri="{BB962C8B-B14F-4D97-AF65-F5344CB8AC3E}">
        <p14:creationId xmlns:p14="http://schemas.microsoft.com/office/powerpoint/2010/main" val="192633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ZoneTexte 10"/>
          <p:cNvSpPr txBox="1"/>
          <p:nvPr/>
        </p:nvSpPr>
        <p:spPr>
          <a:xfrm>
            <a:off x="1773936" y="932688"/>
            <a:ext cx="7498080" cy="5078313"/>
          </a:xfrm>
          <a:prstGeom prst="rect">
            <a:avLst/>
          </a:prstGeom>
          <a:noFill/>
        </p:spPr>
        <p:txBody>
          <a:bodyPr wrap="square" rtlCol="0">
            <a:spAutoFit/>
          </a:bodyPr>
          <a:lstStyle/>
          <a:p>
            <a:r>
              <a:rPr lang="es-ES_tradnl" sz="5400" b="1" dirty="0" smtClean="0">
                <a:solidFill>
                  <a:srgbClr val="7030A0"/>
                </a:solidFill>
              </a:rPr>
              <a:t>El Dialogo es una condición humana esencial. </a:t>
            </a:r>
          </a:p>
          <a:p>
            <a:endParaRPr lang="es-ES_tradnl" sz="5400" b="1" dirty="0">
              <a:solidFill>
                <a:srgbClr val="7030A0"/>
              </a:solidFill>
            </a:endParaRPr>
          </a:p>
          <a:p>
            <a:r>
              <a:rPr lang="es-ES_tradnl" sz="5400" b="1" dirty="0" smtClean="0">
                <a:solidFill>
                  <a:srgbClr val="7030A0"/>
                </a:solidFill>
              </a:rPr>
              <a:t>Orígenes de una p</a:t>
            </a:r>
            <a:r>
              <a:rPr lang="es-ES_tradnl" sz="5400" b="1" dirty="0" smtClean="0">
                <a:solidFill>
                  <a:srgbClr val="7030A0"/>
                </a:solidFill>
              </a:rPr>
              <a:t>resencia encarné</a:t>
            </a:r>
            <a:endParaRPr lang="es-ES_tradnl" sz="5400" b="1" dirty="0">
              <a:solidFill>
                <a:srgbClr val="7030A0"/>
              </a:solidFill>
            </a:endParaRPr>
          </a:p>
        </p:txBody>
      </p:sp>
    </p:spTree>
    <p:extLst>
      <p:ext uri="{BB962C8B-B14F-4D97-AF65-F5344CB8AC3E}">
        <p14:creationId xmlns:p14="http://schemas.microsoft.com/office/powerpoint/2010/main" val="66610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pic>
        <p:nvPicPr>
          <p:cNvPr id="2" name="Picture 2" descr="https://i.unimedias.fr/2018/01/16/potentiel_nouveaune_istock-159112015.jpg?auto=format%2Ccompress&amp;crop=faces&amp;cs=tinysrgb&amp;fit=crop&amp;h=591&amp;w=1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68" y="1534123"/>
            <a:ext cx="4320133" cy="2505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4814" y="233267"/>
            <a:ext cx="11821242" cy="646331"/>
          </a:xfrm>
          <a:prstGeom prst="rect">
            <a:avLst/>
          </a:prstGeom>
        </p:spPr>
        <p:txBody>
          <a:bodyPr wrap="square">
            <a:spAutoFit/>
          </a:bodyPr>
          <a:lstStyle/>
          <a:p>
            <a:pPr algn="ctr"/>
            <a:r>
              <a:rPr lang="es-ES_tradnl" sz="3600" b="1" dirty="0" smtClean="0">
                <a:solidFill>
                  <a:srgbClr val="002060"/>
                </a:solidFill>
              </a:rPr>
              <a:t>Open Dialogue  una calidad humana esencial</a:t>
            </a:r>
          </a:p>
        </p:txBody>
      </p:sp>
      <p:sp>
        <p:nvSpPr>
          <p:cNvPr id="4" name="Rectangle 3"/>
          <p:cNvSpPr/>
          <p:nvPr/>
        </p:nvSpPr>
        <p:spPr>
          <a:xfrm>
            <a:off x="8699088" y="2015832"/>
            <a:ext cx="3024624" cy="1938992"/>
          </a:xfrm>
          <a:prstGeom prst="rect">
            <a:avLst/>
          </a:prstGeom>
        </p:spPr>
        <p:txBody>
          <a:bodyPr wrap="square">
            <a:spAutoFit/>
          </a:bodyPr>
          <a:lstStyle/>
          <a:p>
            <a:pPr algn="ctr">
              <a:lnSpc>
                <a:spcPct val="150000"/>
              </a:lnSpc>
            </a:pPr>
            <a:r>
              <a:rPr lang="es-ES_tradnl" sz="2000" dirty="0" smtClean="0">
                <a:solidFill>
                  <a:srgbClr val="002060"/>
                </a:solidFill>
              </a:rPr>
              <a:t>Descubrimiento, exploración, aprendizaje</a:t>
            </a:r>
            <a:endParaRPr lang="es-ES_tradnl" sz="2000" dirty="0"/>
          </a:p>
          <a:p>
            <a:pPr algn="ctr">
              <a:lnSpc>
                <a:spcPct val="150000"/>
              </a:lnSpc>
            </a:pPr>
            <a:r>
              <a:rPr lang="es-ES_tradnl" sz="2000" dirty="0" smtClean="0">
                <a:solidFill>
                  <a:srgbClr val="002060"/>
                </a:solidFill>
              </a:rPr>
              <a:t>confianza</a:t>
            </a:r>
          </a:p>
        </p:txBody>
      </p:sp>
      <p:sp>
        <p:nvSpPr>
          <p:cNvPr id="5" name="Rectangle 4"/>
          <p:cNvSpPr/>
          <p:nvPr/>
        </p:nvSpPr>
        <p:spPr>
          <a:xfrm>
            <a:off x="888953" y="2048418"/>
            <a:ext cx="2644136" cy="1477328"/>
          </a:xfrm>
          <a:prstGeom prst="rect">
            <a:avLst/>
          </a:prstGeom>
        </p:spPr>
        <p:txBody>
          <a:bodyPr wrap="square">
            <a:spAutoFit/>
          </a:bodyPr>
          <a:lstStyle/>
          <a:p>
            <a:pPr algn="ctr">
              <a:lnSpc>
                <a:spcPct val="150000"/>
              </a:lnSpc>
            </a:pPr>
            <a:r>
              <a:rPr lang="es-ES_tradnl" sz="2000" dirty="0" smtClean="0">
                <a:solidFill>
                  <a:srgbClr val="002060"/>
                </a:solidFill>
              </a:rPr>
              <a:t>El dialogo aparece en la relación de amor </a:t>
            </a:r>
            <a:endParaRPr lang="es-ES_tradnl" sz="2000" dirty="0"/>
          </a:p>
        </p:txBody>
      </p:sp>
      <p:sp>
        <p:nvSpPr>
          <p:cNvPr id="6" name="ZoneTexte 5"/>
          <p:cNvSpPr txBox="1"/>
          <p:nvPr/>
        </p:nvSpPr>
        <p:spPr>
          <a:xfrm>
            <a:off x="399831" y="4470197"/>
            <a:ext cx="11451206" cy="1938992"/>
          </a:xfrm>
          <a:prstGeom prst="rect">
            <a:avLst/>
          </a:prstGeom>
          <a:noFill/>
        </p:spPr>
        <p:txBody>
          <a:bodyPr wrap="square" rtlCol="0">
            <a:spAutoFit/>
          </a:bodyPr>
          <a:lstStyle/>
          <a:p>
            <a:pPr algn="ctr">
              <a:lnSpc>
                <a:spcPct val="150000"/>
              </a:lnSpc>
            </a:pPr>
            <a:r>
              <a:rPr lang="es-ES_tradnl" sz="2000" dirty="0" smtClean="0">
                <a:solidFill>
                  <a:srgbClr val="002060"/>
                </a:solidFill>
              </a:rPr>
              <a:t>Sin objetivo estratégico de querer cambiar la otra persona</a:t>
            </a:r>
          </a:p>
          <a:p>
            <a:pPr algn="ctr">
              <a:lnSpc>
                <a:spcPct val="150000"/>
              </a:lnSpc>
            </a:pPr>
            <a:endParaRPr lang="es-ES_tradnl" sz="2000" dirty="0" smtClean="0">
              <a:solidFill>
                <a:srgbClr val="002060"/>
              </a:solidFill>
            </a:endParaRPr>
          </a:p>
          <a:p>
            <a:pPr algn="ctr">
              <a:lnSpc>
                <a:spcPct val="150000"/>
              </a:lnSpc>
            </a:pPr>
            <a:r>
              <a:rPr lang="es-ES_tradnl" sz="2000" dirty="0" smtClean="0">
                <a:solidFill>
                  <a:srgbClr val="002060"/>
                </a:solidFill>
              </a:rPr>
              <a:t> “ Una forma por excelencia de comprometernos con los demás realmente y virtualmente pues nuestro espíritu se constituye así en esta relación “  </a:t>
            </a:r>
          </a:p>
        </p:txBody>
      </p:sp>
    </p:spTree>
    <p:extLst>
      <p:ext uri="{BB962C8B-B14F-4D97-AF65-F5344CB8AC3E}">
        <p14:creationId xmlns:p14="http://schemas.microsoft.com/office/powerpoint/2010/main" val="18608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pic>
        <p:nvPicPr>
          <p:cNvPr id="2" name="Picture 4" descr="e rôle du pè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52" y="1317460"/>
            <a:ext cx="4791381" cy="247670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75;p26"/>
          <p:cNvSpPr txBox="1">
            <a:spLocks/>
          </p:cNvSpPr>
          <p:nvPr/>
        </p:nvSpPr>
        <p:spPr>
          <a:xfrm>
            <a:off x="174091" y="97549"/>
            <a:ext cx="11840904" cy="1384503"/>
          </a:xfrm>
          <a:prstGeom prst="rect">
            <a:avLst/>
          </a:prstGeom>
        </p:spPr>
        <p:txBody>
          <a:bodyPr spcFirstLastPara="1" vert="horz" wrap="square" lIns="121900" tIns="121900" rIns="121900" bIns="121900" rtlCol="0" anchor="t"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es-ES_tradnl" sz="2800" b="1" dirty="0" smtClean="0">
                <a:solidFill>
                  <a:srgbClr val="002060"/>
                </a:solidFill>
              </a:rPr>
              <a:t>Una forma de ser incondicional - “yo” y “tu” en relación</a:t>
            </a:r>
            <a:endParaRPr lang="es-ES_tradnl" sz="2800" b="1" dirty="0">
              <a:solidFill>
                <a:srgbClr val="002060"/>
              </a:solidFill>
            </a:endParaRPr>
          </a:p>
        </p:txBody>
      </p:sp>
      <p:sp>
        <p:nvSpPr>
          <p:cNvPr id="4" name="Rectangle 3"/>
          <p:cNvSpPr/>
          <p:nvPr/>
        </p:nvSpPr>
        <p:spPr>
          <a:xfrm>
            <a:off x="0" y="4189102"/>
            <a:ext cx="12192000" cy="2308324"/>
          </a:xfrm>
          <a:prstGeom prst="rect">
            <a:avLst/>
          </a:prstGeom>
        </p:spPr>
        <p:txBody>
          <a:bodyPr wrap="square">
            <a:spAutoFit/>
          </a:bodyPr>
          <a:lstStyle/>
          <a:p>
            <a:pPr algn="ctr">
              <a:lnSpc>
                <a:spcPct val="150000"/>
              </a:lnSpc>
            </a:pPr>
            <a:r>
              <a:rPr lang="es-ES_tradnl" sz="2400" dirty="0" smtClean="0">
                <a:solidFill>
                  <a:srgbClr val="002060"/>
                </a:solidFill>
                <a:latin typeface="Cambria" charset="0"/>
              </a:rPr>
              <a:t>Nuestra predisposición dialógica esta biológicamente organizada. </a:t>
            </a:r>
          </a:p>
          <a:p>
            <a:pPr algn="ctr">
              <a:lnSpc>
                <a:spcPct val="150000"/>
              </a:lnSpc>
            </a:pPr>
            <a:r>
              <a:rPr lang="es-ES_tradnl" sz="2400" dirty="0" smtClean="0">
                <a:solidFill>
                  <a:srgbClr val="002060"/>
                </a:solidFill>
                <a:latin typeface="Cambria" charset="0"/>
              </a:rPr>
              <a:t>Es una organización diferente ala Acción, o al Comportamiento. </a:t>
            </a:r>
          </a:p>
          <a:p>
            <a:pPr algn="ctr">
              <a:lnSpc>
                <a:spcPct val="150000"/>
              </a:lnSpc>
            </a:pPr>
            <a:r>
              <a:rPr lang="es-ES_tradnl" sz="2400" dirty="0" smtClean="0">
                <a:solidFill>
                  <a:srgbClr val="002060"/>
                </a:solidFill>
                <a:latin typeface="Cambria" charset="0"/>
              </a:rPr>
              <a:t>A la base del dialogo están las experiencias de amor, creatividad, crecimiento y “</a:t>
            </a:r>
            <a:r>
              <a:rPr lang="es-ES_tradnl" sz="2400" dirty="0" err="1" smtClean="0">
                <a:solidFill>
                  <a:srgbClr val="002060"/>
                </a:solidFill>
                <a:latin typeface="Cambria" charset="0"/>
              </a:rPr>
              <a:t>agenciamiento</a:t>
            </a:r>
            <a:r>
              <a:rPr lang="es-ES_tradnl" sz="2400" dirty="0" smtClean="0">
                <a:solidFill>
                  <a:srgbClr val="002060"/>
                </a:solidFill>
                <a:latin typeface="Cambria" charset="0"/>
              </a:rPr>
              <a:t>”.</a:t>
            </a:r>
          </a:p>
        </p:txBody>
      </p:sp>
    </p:spTree>
    <p:extLst>
      <p:ext uri="{BB962C8B-B14F-4D97-AF65-F5344CB8AC3E}">
        <p14:creationId xmlns:p14="http://schemas.microsoft.com/office/powerpoint/2010/main" val="83327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2" name="Rectangle 1"/>
          <p:cNvSpPr/>
          <p:nvPr/>
        </p:nvSpPr>
        <p:spPr>
          <a:xfrm>
            <a:off x="1171073" y="756717"/>
            <a:ext cx="9881937" cy="1384995"/>
          </a:xfrm>
          <a:prstGeom prst="rect">
            <a:avLst/>
          </a:prstGeom>
        </p:spPr>
        <p:txBody>
          <a:bodyPr wrap="square">
            <a:spAutoFit/>
          </a:bodyPr>
          <a:lstStyle/>
          <a:p>
            <a:pPr algn="ctr"/>
            <a:r>
              <a:rPr lang="es-ES_tradnl" sz="2800" dirty="0" smtClean="0">
                <a:solidFill>
                  <a:srgbClr val="7030A0"/>
                </a:solidFill>
              </a:rPr>
              <a:t>Bakhtin dice que no hay nada mas terrible que la falta de respuesta</a:t>
            </a:r>
          </a:p>
          <a:p>
            <a:pPr algn="ctr"/>
            <a:endParaRPr lang="es-ES_tradnl" sz="2800" dirty="0" smtClean="0">
              <a:solidFill>
                <a:srgbClr val="7030A0"/>
              </a:solidFill>
            </a:endParaRPr>
          </a:p>
        </p:txBody>
      </p:sp>
      <p:sp>
        <p:nvSpPr>
          <p:cNvPr id="3" name="Rectangle 2"/>
          <p:cNvSpPr/>
          <p:nvPr/>
        </p:nvSpPr>
        <p:spPr>
          <a:xfrm>
            <a:off x="2582780" y="2141712"/>
            <a:ext cx="7459578" cy="369332"/>
          </a:xfrm>
          <a:prstGeom prst="rect">
            <a:avLst/>
          </a:prstGeom>
        </p:spPr>
        <p:txBody>
          <a:bodyPr wrap="square">
            <a:spAutoFit/>
          </a:bodyPr>
          <a:lstStyle/>
          <a:p>
            <a:r>
              <a:rPr lang="es-ES_tradnl" dirty="0">
                <a:solidFill>
                  <a:srgbClr val="002060"/>
                </a:solidFill>
              </a:rPr>
              <a:t>https://</a:t>
            </a:r>
            <a:r>
              <a:rPr lang="es-ES_tradnl" dirty="0" err="1">
                <a:solidFill>
                  <a:srgbClr val="002060"/>
                </a:solidFill>
              </a:rPr>
              <a:t>www.youtube.com</a:t>
            </a:r>
            <a:r>
              <a:rPr lang="es-ES_tradnl" dirty="0">
                <a:solidFill>
                  <a:srgbClr val="002060"/>
                </a:solidFill>
              </a:rPr>
              <a:t>/</a:t>
            </a:r>
            <a:r>
              <a:rPr lang="es-ES_tradnl" dirty="0" err="1">
                <a:solidFill>
                  <a:srgbClr val="002060"/>
                </a:solidFill>
              </a:rPr>
              <a:t>watch?v</a:t>
            </a:r>
            <a:r>
              <a:rPr lang="es-ES_tradnl" dirty="0">
                <a:solidFill>
                  <a:srgbClr val="002060"/>
                </a:solidFill>
              </a:rPr>
              <a:t>=apzXGEbZht0&amp;t=16s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41" y="3150269"/>
            <a:ext cx="7340600" cy="3111500"/>
          </a:xfrm>
          <a:prstGeom prst="rect">
            <a:avLst/>
          </a:prstGeom>
        </p:spPr>
      </p:pic>
    </p:spTree>
    <p:extLst>
      <p:ext uri="{BB962C8B-B14F-4D97-AF65-F5344CB8AC3E}">
        <p14:creationId xmlns:p14="http://schemas.microsoft.com/office/powerpoint/2010/main" val="101618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FF2">
            <a:alpha val="98824"/>
          </a:srgbClr>
        </a:solidFill>
        <a:effectLst/>
      </p:bgPr>
    </p:bg>
    <p:spTree>
      <p:nvGrpSpPr>
        <p:cNvPr id="1" name=""/>
        <p:cNvGrpSpPr/>
        <p:nvPr/>
      </p:nvGrpSpPr>
      <p:grpSpPr>
        <a:xfrm>
          <a:off x="0" y="0"/>
          <a:ext cx="0" cy="0"/>
          <a:chOff x="0" y="0"/>
          <a:chExt cx="0" cy="0"/>
        </a:xfrm>
      </p:grpSpPr>
      <p:sp>
        <p:nvSpPr>
          <p:cNvPr id="7" name="Google Shape;640;p26"/>
          <p:cNvSpPr/>
          <p:nvPr/>
        </p:nvSpPr>
        <p:spPr>
          <a:xfrm>
            <a:off x="3106044" y="1632373"/>
            <a:ext cx="5374105" cy="684633"/>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H" dirty="0" smtClean="0"/>
              <a:t> </a:t>
            </a:r>
            <a:endParaRPr dirty="0"/>
          </a:p>
        </p:txBody>
      </p:sp>
      <p:sp>
        <p:nvSpPr>
          <p:cNvPr id="8" name="Google Shape;640;p26"/>
          <p:cNvSpPr/>
          <p:nvPr/>
        </p:nvSpPr>
        <p:spPr>
          <a:xfrm>
            <a:off x="2819253" y="5418460"/>
            <a:ext cx="6371129" cy="871834"/>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H" dirty="0" smtClean="0"/>
              <a:t> </a:t>
            </a:r>
            <a:endParaRPr dirty="0"/>
          </a:p>
        </p:txBody>
      </p:sp>
      <p:sp>
        <p:nvSpPr>
          <p:cNvPr id="9" name="Google Shape;647;p26"/>
          <p:cNvSpPr/>
          <p:nvPr/>
        </p:nvSpPr>
        <p:spPr>
          <a:xfrm>
            <a:off x="5509642" y="1880313"/>
            <a:ext cx="669073" cy="472215"/>
          </a:xfrm>
          <a:prstGeom prst="rect">
            <a:avLst/>
          </a:prstGeom>
        </p:spPr>
        <p:txBody>
          <a:bodyPr>
            <a:prstTxWarp prst="textPlain">
              <a:avLst/>
            </a:prstTxWarp>
          </a:bodyPr>
          <a:lstStyle/>
          <a:p>
            <a:pPr lvl="0" algn="ctr"/>
            <a:endParaRPr b="0" i="0" dirty="0">
              <a:ln w="38100" cap="flat" cmpd="sng">
                <a:solidFill>
                  <a:schemeClr val="accent5"/>
                </a:solidFill>
                <a:prstDash val="solid"/>
                <a:round/>
                <a:headEnd type="none" w="sm" len="sm"/>
                <a:tailEnd type="none" w="sm" len="sm"/>
              </a:ln>
              <a:solidFill>
                <a:schemeClr val="lt2"/>
              </a:solidFill>
            </a:endParaRPr>
          </a:p>
        </p:txBody>
      </p:sp>
      <p:sp>
        <p:nvSpPr>
          <p:cNvPr id="10" name="Rectangle 9"/>
          <p:cNvSpPr/>
          <p:nvPr/>
        </p:nvSpPr>
        <p:spPr>
          <a:xfrm>
            <a:off x="3395033" y="1713079"/>
            <a:ext cx="4796125" cy="523220"/>
          </a:xfrm>
          <a:prstGeom prst="rect">
            <a:avLst/>
          </a:prstGeom>
        </p:spPr>
        <p:txBody>
          <a:bodyPr wrap="square">
            <a:spAutoFit/>
          </a:bodyPr>
          <a:lstStyle/>
          <a:p>
            <a:r>
              <a:rPr lang="es-ES_tradnl" sz="2800" b="1" dirty="0" smtClean="0">
                <a:solidFill>
                  <a:srgbClr val="002060"/>
                </a:solidFill>
              </a:rPr>
              <a:t>Capacidad natural innata</a:t>
            </a:r>
            <a:endParaRPr lang="es-ES_tradnl" sz="2800" b="1" dirty="0">
              <a:solidFill>
                <a:srgbClr val="002060"/>
              </a:solidFill>
            </a:endParaRPr>
          </a:p>
        </p:txBody>
      </p:sp>
      <p:sp>
        <p:nvSpPr>
          <p:cNvPr id="11" name="Rectangle 10"/>
          <p:cNvSpPr/>
          <p:nvPr/>
        </p:nvSpPr>
        <p:spPr>
          <a:xfrm>
            <a:off x="537907" y="3085751"/>
            <a:ext cx="4971735" cy="1938992"/>
          </a:xfrm>
          <a:prstGeom prst="rect">
            <a:avLst/>
          </a:prstGeom>
        </p:spPr>
        <p:txBody>
          <a:bodyPr wrap="square">
            <a:spAutoFit/>
          </a:bodyPr>
          <a:lstStyle/>
          <a:p>
            <a:pPr algn="ctr">
              <a:lnSpc>
                <a:spcPct val="150000"/>
              </a:lnSpc>
            </a:pPr>
            <a:r>
              <a:rPr lang="es-ES_tradnl" sz="8000" dirty="0" smtClean="0">
                <a:solidFill>
                  <a:srgbClr val="002060"/>
                </a:solidFill>
              </a:rPr>
              <a:t>+</a:t>
            </a:r>
            <a:endParaRPr lang="es-ES_tradnl" sz="8000" dirty="0">
              <a:solidFill>
                <a:srgbClr val="002060"/>
              </a:solidFill>
            </a:endParaRPr>
          </a:p>
        </p:txBody>
      </p:sp>
      <p:sp>
        <p:nvSpPr>
          <p:cNvPr id="12" name="Rectangle 11"/>
          <p:cNvSpPr/>
          <p:nvPr/>
        </p:nvSpPr>
        <p:spPr>
          <a:xfrm>
            <a:off x="6375380" y="2932112"/>
            <a:ext cx="5261112" cy="2123658"/>
          </a:xfrm>
          <a:prstGeom prst="rect">
            <a:avLst/>
          </a:prstGeom>
        </p:spPr>
        <p:txBody>
          <a:bodyPr wrap="square">
            <a:spAutoFit/>
          </a:bodyPr>
          <a:lstStyle/>
          <a:p>
            <a:pPr algn="ctr">
              <a:lnSpc>
                <a:spcPct val="150000"/>
              </a:lnSpc>
            </a:pPr>
            <a:r>
              <a:rPr lang="es-ES_tradnl" sz="8800" dirty="0" smtClean="0">
                <a:solidFill>
                  <a:srgbClr val="FF0000"/>
                </a:solidFill>
              </a:rPr>
              <a:t>-</a:t>
            </a:r>
            <a:endParaRPr lang="es-ES_tradnl" sz="8800" dirty="0">
              <a:solidFill>
                <a:srgbClr val="FF0000"/>
              </a:solidFill>
            </a:endParaRPr>
          </a:p>
        </p:txBody>
      </p:sp>
      <p:sp>
        <p:nvSpPr>
          <p:cNvPr id="13" name="Rectangle 12"/>
          <p:cNvSpPr/>
          <p:nvPr/>
        </p:nvSpPr>
        <p:spPr>
          <a:xfrm>
            <a:off x="3653873" y="5540873"/>
            <a:ext cx="4241867" cy="523220"/>
          </a:xfrm>
          <a:prstGeom prst="rect">
            <a:avLst/>
          </a:prstGeom>
        </p:spPr>
        <p:txBody>
          <a:bodyPr wrap="none">
            <a:spAutoFit/>
          </a:bodyPr>
          <a:lstStyle/>
          <a:p>
            <a:r>
              <a:rPr lang="es-ES_tradnl" sz="2800" b="1" dirty="0" smtClean="0">
                <a:solidFill>
                  <a:srgbClr val="002060"/>
                </a:solidFill>
              </a:rPr>
              <a:t>Es </a:t>
            </a:r>
            <a:r>
              <a:rPr lang="es-ES_tradnl" sz="2800" b="1" smtClean="0">
                <a:solidFill>
                  <a:srgbClr val="002060"/>
                </a:solidFill>
              </a:rPr>
              <a:t>recurso fundamental</a:t>
            </a:r>
            <a:endParaRPr lang="es-ES_tradnl" sz="2800" b="1" dirty="0">
              <a:solidFill>
                <a:srgbClr val="002060"/>
              </a:solidFill>
            </a:endParaRPr>
          </a:p>
        </p:txBody>
      </p:sp>
      <p:cxnSp>
        <p:nvCxnSpPr>
          <p:cNvPr id="14" name="Connecteur droit avec flèche 13"/>
          <p:cNvCxnSpPr/>
          <p:nvPr/>
        </p:nvCxnSpPr>
        <p:spPr>
          <a:xfrm>
            <a:off x="3106045" y="2449128"/>
            <a:ext cx="0" cy="3652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8665339" y="2442504"/>
            <a:ext cx="0" cy="3652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844178" y="2484240"/>
            <a:ext cx="11030" cy="267380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 y="96115"/>
            <a:ext cx="12192001" cy="1200329"/>
          </a:xfrm>
          <a:prstGeom prst="rect">
            <a:avLst/>
          </a:prstGeom>
        </p:spPr>
        <p:txBody>
          <a:bodyPr wrap="square">
            <a:spAutoFit/>
          </a:bodyPr>
          <a:lstStyle/>
          <a:p>
            <a:pPr algn="ctr">
              <a:lnSpc>
                <a:spcPct val="150000"/>
              </a:lnSpc>
            </a:pPr>
            <a:r>
              <a:rPr lang="es-ES_tradnl" sz="2400" b="1" dirty="0">
                <a:solidFill>
                  <a:srgbClr val="002060"/>
                </a:solidFill>
              </a:rPr>
              <a:t>G</a:t>
            </a:r>
            <a:r>
              <a:rPr lang="es-ES_tradnl" sz="2400" b="1" dirty="0" smtClean="0">
                <a:solidFill>
                  <a:srgbClr val="002060"/>
                </a:solidFill>
              </a:rPr>
              <a:t>enerar dialogo </a:t>
            </a:r>
            <a:r>
              <a:rPr lang="es-ES_tradnl" sz="2400" b="1" dirty="0" smtClean="0">
                <a:solidFill>
                  <a:srgbClr val="002060"/>
                </a:solidFill>
              </a:rPr>
              <a:t>porta </a:t>
            </a:r>
            <a:r>
              <a:rPr lang="es-ES_tradnl" sz="2400" b="1" dirty="0" smtClean="0">
                <a:solidFill>
                  <a:srgbClr val="002060"/>
                </a:solidFill>
              </a:rPr>
              <a:t>esta relación </a:t>
            </a:r>
            <a:r>
              <a:rPr lang="es-ES_tradnl" sz="2400" b="1" dirty="0" smtClean="0">
                <a:solidFill>
                  <a:srgbClr val="002060"/>
                </a:solidFill>
              </a:rPr>
              <a:t>de amor.</a:t>
            </a:r>
          </a:p>
          <a:p>
            <a:pPr algn="ctr">
              <a:lnSpc>
                <a:spcPct val="150000"/>
              </a:lnSpc>
            </a:pPr>
            <a:r>
              <a:rPr lang="es-ES_tradnl" sz="2400" b="1" dirty="0" smtClean="0">
                <a:solidFill>
                  <a:srgbClr val="002060"/>
                </a:solidFill>
              </a:rPr>
              <a:t>E</a:t>
            </a:r>
            <a:r>
              <a:rPr lang="es-ES_tradnl" sz="2400" b="1" dirty="0" smtClean="0">
                <a:solidFill>
                  <a:srgbClr val="002060"/>
                </a:solidFill>
              </a:rPr>
              <a:t>l dialogo es</a:t>
            </a:r>
            <a:r>
              <a:rPr lang="es-ES_tradnl" sz="2400" b="1" dirty="0" smtClean="0">
                <a:solidFill>
                  <a:srgbClr val="002060"/>
                </a:solidFill>
              </a:rPr>
              <a:t> </a:t>
            </a:r>
            <a:r>
              <a:rPr lang="es-ES_tradnl" sz="2400" b="1" dirty="0" smtClean="0">
                <a:solidFill>
                  <a:srgbClr val="002060"/>
                </a:solidFill>
              </a:rPr>
              <a:t>una forma fundamental de psicoterapia</a:t>
            </a:r>
            <a:endParaRPr lang="es-ES_tradnl" sz="2400" b="1" dirty="0"/>
          </a:p>
        </p:txBody>
      </p:sp>
      <p:sp>
        <p:nvSpPr>
          <p:cNvPr id="19" name="Bouée 18"/>
          <p:cNvSpPr/>
          <p:nvPr/>
        </p:nvSpPr>
        <p:spPr>
          <a:xfrm>
            <a:off x="1938528" y="3079719"/>
            <a:ext cx="2176272" cy="2078322"/>
          </a:xfrm>
          <a:prstGeom prst="donut">
            <a:avLst>
              <a:gd name="adj" fmla="val 1180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0" name="Bouée 19"/>
          <p:cNvSpPr/>
          <p:nvPr/>
        </p:nvSpPr>
        <p:spPr>
          <a:xfrm>
            <a:off x="7895740" y="2977448"/>
            <a:ext cx="2176272" cy="2078322"/>
          </a:xfrm>
          <a:prstGeom prst="donut">
            <a:avLst>
              <a:gd name="adj" fmla="val 118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806825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Personnalisée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10221</TotalTime>
  <Words>1500</Words>
  <Application>Microsoft Macintosh PowerPoint</Application>
  <PresentationFormat>Grand écran</PresentationFormat>
  <Paragraphs>517</Paragraphs>
  <Slides>28</Slides>
  <Notes>28</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28</vt:i4>
      </vt:variant>
    </vt:vector>
  </HeadingPairs>
  <TitlesOfParts>
    <vt:vector size="41" baseType="lpstr">
      <vt:lpstr>Abadi MT Condensed Extra Bold</vt:lpstr>
      <vt:lpstr>Calibri</vt:lpstr>
      <vt:lpstr>Cambria</vt:lpstr>
      <vt:lpstr>Century Gothic</vt:lpstr>
      <vt:lpstr>Helvetica</vt:lpstr>
      <vt:lpstr>ＭＳ Ｐゴシック</vt:lpstr>
      <vt:lpstr>ＭＳ ゴシック</vt:lpstr>
      <vt:lpstr>ＭＳ 明朝</vt:lpstr>
      <vt:lpstr>Times New Roman</vt:lpstr>
      <vt:lpstr>Times Roman</vt:lpstr>
      <vt:lpstr>Wingdings</vt:lpstr>
      <vt:lpstr>Arial</vt:lpstr>
      <vt:lpstr>Maillage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232</cp:revision>
  <cp:lastPrinted>2021-11-24T08:57:27Z</cp:lastPrinted>
  <dcterms:created xsi:type="dcterms:W3CDTF">2021-11-15T19:02:50Z</dcterms:created>
  <dcterms:modified xsi:type="dcterms:W3CDTF">2021-11-24T08:58:48Z</dcterms:modified>
</cp:coreProperties>
</file>